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</p:sldIdLst>
  <p:sldSz cx="7560000" cy="1068984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12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Relationship Id="rId3" Type="http://schemas.openxmlformats.org/officeDocument/2006/relationships/image" Target="../media/image12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openxmlformats.org/officeDocument/2006/relationships/image" Target="../media/image12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Relationship Id="rId3" Type="http://schemas.openxmlformats.org/officeDocument/2006/relationships/image" Target="../media/image12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openxmlformats.org/officeDocument/2006/relationships/image" Target="../media/image12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Relationship Id="rId3" Type="http://schemas.openxmlformats.org/officeDocument/2006/relationships/image" Target="../media/image7.png"/><Relationship Id="rId4" Type="http://schemas.openxmlformats.org/officeDocument/2006/relationships/image" Target="../media/image12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Relationship Id="rId3" Type="http://schemas.openxmlformats.org/officeDocument/2006/relationships/image" Target="../media/image9.jpg"/><Relationship Id="rId4" Type="http://schemas.openxmlformats.org/officeDocument/2006/relationships/image" Target="../media/image10.jpg"/><Relationship Id="rId5" Type="http://schemas.openxmlformats.org/officeDocument/2006/relationships/image" Target="../media/image11.jpg"/><Relationship Id="rId6" Type="http://schemas.openxmlformats.org/officeDocument/2006/relationships/image" Target="../media/image12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8E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-1965600" y="-2268000"/>
            <a:ext cx="5745600" cy="5745600"/>
          </a:xfrm>
          <a:prstGeom prst="ellipse">
            <a:avLst/>
          </a:prstGeom>
          <a:solidFill>
            <a:srgbClr val="D9F2E7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3" name="Oval 2"/>
          <p:cNvSpPr/>
          <p:nvPr/>
        </p:nvSpPr>
        <p:spPr>
          <a:xfrm>
            <a:off x="5065200" y="7514640"/>
            <a:ext cx="4687200" cy="4687200"/>
          </a:xfrm>
          <a:prstGeom prst="ellipse">
            <a:avLst/>
          </a:prstGeom>
          <a:solidFill>
            <a:srgbClr val="FDE6DA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4" name="Rounded Rectangle 3"/>
          <p:cNvSpPr/>
          <p:nvPr/>
        </p:nvSpPr>
        <p:spPr>
          <a:xfrm>
            <a:off x="3931200" y="529200"/>
            <a:ext cx="3175200" cy="36288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22680">
            <a:solidFill>
              <a:srgbClr val="1F9E6E"/>
            </a:solidFill>
          </a:ln>
          <a:effectLst/>
        </p:spPr>
        <p:txBody>
          <a:bodyPr rtlCol="0" anchor="ctr"/>
          <a:lstStyle/>
          <a:p/>
        </p:txBody>
      </p:sp>
      <p:sp>
        <p:nvSpPr>
          <p:cNvPr id="5" name="TextBox 4"/>
          <p:cNvSpPr txBox="1"/>
          <p:nvPr/>
        </p:nvSpPr>
        <p:spPr>
          <a:xfrm>
            <a:off x="3931200" y="529200"/>
            <a:ext cx="3175200" cy="36288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ctr">
              <a:lnSpc>
                <a:spcPct val="112000"/>
              </a:lnSpc>
            </a:pPr>
            <a:r>
              <a:rPr sz="1500" b="0" lang="he-IL">
                <a:solidFill>
                  <a:srgbClr val="1F9E6E"/>
                </a:solidFill>
                <a:latin typeface="Varela Round"/>
                <a:cs typeface="Varela Round"/>
              </a:rPr>
              <a:t>חוברת חוסן לתלמידים ‏·‏ ז׳–י״ב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78000" y="1058400"/>
            <a:ext cx="6804000" cy="12852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ctr">
              <a:lnSpc>
                <a:spcPct val="95000"/>
              </a:lnSpc>
            </a:pPr>
            <a:r>
              <a:rPr sz="6800" b="0" lang="he-IL">
                <a:solidFill>
                  <a:srgbClr val="1C3A2E"/>
                </a:solidFill>
                <a:latin typeface="Secular One"/>
                <a:cs typeface="Secular One"/>
              </a:rPr>
              <a:t>נוהל "מה נשמע"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29200" y="2305800"/>
            <a:ext cx="6501600" cy="453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ctr">
              <a:lnSpc>
                <a:spcPct val="112000"/>
              </a:lnSpc>
            </a:pPr>
            <a:r>
              <a:rPr sz="2400" b="0" lang="he-IL">
                <a:solidFill>
                  <a:srgbClr val="1F9E6E"/>
                </a:solidFill>
                <a:latin typeface="Secular One"/>
                <a:cs typeface="Secular One"/>
              </a:rPr>
              <a:t>שיחות קבועות של קשר ותמיכה – במיוחד בחירום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89680" y="2933280"/>
            <a:ext cx="6380640" cy="4830840"/>
          </a:xfrm>
          <a:prstGeom prst="roundRect">
            <a:avLst>
              <a:gd name="adj" fmla="val 7000"/>
            </a:avLst>
          </a:prstGeom>
          <a:solidFill>
            <a:srgbClr val="FFFFFF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pic>
        <p:nvPicPr>
          <p:cNvPr id="9" name="Picture 8" descr="mashma-cover-9968b3e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0400" y="3024000"/>
            <a:ext cx="6199200" cy="4649400"/>
          </a:xfrm>
          <a:prstGeom prst="roundRect">
            <a:avLst/>
          </a:prstGeom>
        </p:spPr>
      </p:pic>
      <p:sp>
        <p:nvSpPr>
          <p:cNvPr id="10" name="Rounded Rectangle 9"/>
          <p:cNvSpPr/>
          <p:nvPr/>
        </p:nvSpPr>
        <p:spPr>
          <a:xfrm>
            <a:off x="4483080" y="8051400"/>
            <a:ext cx="1134000" cy="1134000"/>
          </a:xfrm>
          <a:prstGeom prst="roundRect">
            <a:avLst>
              <a:gd name="adj" fmla="val 18000"/>
            </a:avLst>
          </a:prstGeom>
          <a:solidFill>
            <a:srgbClr val="1F9E6E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4483080" y="8074080"/>
            <a:ext cx="1134000" cy="58968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ctr">
              <a:lnSpc>
                <a:spcPct val="112000"/>
              </a:lnSpc>
            </a:pPr>
            <a:r>
              <a:rPr sz="4000" b="0" lang="he-IL">
                <a:solidFill>
                  <a:srgbClr val="FFFFFF"/>
                </a:solidFill>
                <a:latin typeface="Secular One"/>
                <a:cs typeface="Secular One"/>
              </a:rPr>
              <a:t>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28440" y="8633520"/>
            <a:ext cx="1043280" cy="49896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ctr">
              <a:lnSpc>
                <a:spcPct val="95000"/>
              </a:lnSpc>
            </a:pPr>
            <a:r>
              <a:rPr sz="1150" b="0" lang="he-IL">
                <a:solidFill>
                  <a:srgbClr val="FFFFFF"/>
                </a:solidFill>
                <a:latin typeface="Assistant SemiBold"/>
                <a:cs typeface="Assistant SemiBold"/>
              </a:rPr>
              <a:t>שיחות זוגיות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3213000" y="8051400"/>
            <a:ext cx="1134000" cy="1134000"/>
          </a:xfrm>
          <a:prstGeom prst="roundRect">
            <a:avLst>
              <a:gd name="adj" fmla="val 18000"/>
            </a:avLst>
          </a:prstGeom>
          <a:solidFill>
            <a:srgbClr val="3E7CC9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14" name="TextBox 13"/>
          <p:cNvSpPr txBox="1"/>
          <p:nvPr/>
        </p:nvSpPr>
        <p:spPr>
          <a:xfrm>
            <a:off x="3213000" y="8074080"/>
            <a:ext cx="1134000" cy="58968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ctr">
              <a:lnSpc>
                <a:spcPct val="112000"/>
              </a:lnSpc>
            </a:pPr>
            <a:r>
              <a:rPr sz="4000" b="0" lang="he-IL">
                <a:solidFill>
                  <a:srgbClr val="FFFFFF"/>
                </a:solidFill>
                <a:latin typeface="Secular One"/>
                <a:cs typeface="Secular One"/>
              </a:rPr>
              <a:t>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258360" y="8633520"/>
            <a:ext cx="1043280" cy="49896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ctr">
              <a:lnSpc>
                <a:spcPct val="95000"/>
              </a:lnSpc>
            </a:pPr>
            <a:r>
              <a:rPr sz="1300" b="0" lang="he-IL">
                <a:solidFill>
                  <a:srgbClr val="FFFFFF"/>
                </a:solidFill>
                <a:latin typeface="Assistant SemiBold"/>
                <a:cs typeface="Assistant SemiBold"/>
              </a:rPr>
              <a:t>טלפון שבור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1942920" y="8051400"/>
            <a:ext cx="1134000" cy="1134000"/>
          </a:xfrm>
          <a:prstGeom prst="roundRect">
            <a:avLst>
              <a:gd name="adj" fmla="val 18000"/>
            </a:avLst>
          </a:prstGeom>
          <a:solidFill>
            <a:srgbClr val="F29E38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17" name="TextBox 16"/>
          <p:cNvSpPr txBox="1"/>
          <p:nvPr/>
        </p:nvSpPr>
        <p:spPr>
          <a:xfrm>
            <a:off x="1942920" y="8074080"/>
            <a:ext cx="1134000" cy="58968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ctr">
              <a:lnSpc>
                <a:spcPct val="112000"/>
              </a:lnSpc>
            </a:pPr>
            <a:r>
              <a:rPr sz="4000" b="0" lang="he-IL">
                <a:solidFill>
                  <a:srgbClr val="FFFFFF"/>
                </a:solidFill>
                <a:latin typeface="Secular One"/>
                <a:cs typeface="Secular One"/>
              </a:rPr>
              <a:t>3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988280" y="8633520"/>
            <a:ext cx="1043280" cy="49896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ctr">
              <a:lnSpc>
                <a:spcPct val="95000"/>
              </a:lnSpc>
            </a:pPr>
            <a:r>
              <a:rPr sz="1300" b="0" lang="he-IL">
                <a:solidFill>
                  <a:srgbClr val="FFFFFF"/>
                </a:solidFill>
                <a:latin typeface="Assistant SemiBold"/>
                <a:cs typeface="Assistant SemiBold"/>
              </a:rPr>
              <a:t>מעקב ודיווח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53600" y="9487800"/>
            <a:ext cx="6652800" cy="4536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ctr">
              <a:lnSpc>
                <a:spcPct val="112000"/>
              </a:lnSpc>
            </a:pPr>
            <a:r>
              <a:rPr sz="1900" b="0" lang="he-IL">
                <a:solidFill>
                  <a:srgbClr val="2B2A3A"/>
                </a:solidFill>
                <a:latin typeface="Assistant SemiBold"/>
                <a:cs typeface="Assistant SemiBold"/>
              </a:rPr>
              <a:t>שיחה אחת קצרה – "מה שלומך?" – ואף אחד לא נשאר לבד.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53600" y="10069920"/>
            <a:ext cx="6652800" cy="3024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ctr">
              <a:lnSpc>
                <a:spcPct val="112000"/>
              </a:lnSpc>
            </a:pPr>
            <a:r>
              <a:rPr sz="1200" b="0" lang="he-IL">
                <a:solidFill>
                  <a:srgbClr val="5E5B70"/>
                </a:solidFill>
                <a:latin typeface="Assistant Medium"/>
                <a:cs typeface="Assistant Medium"/>
              </a:rPr>
              <a:t>יצרה: רוית ראש בן ישי</a:t>
            </a:r>
          </a:p>
        </p:txBody>
      </p:sp>
      <p:pic>
        <p:nvPicPr>
          <p:cNvPr id="21" name="Ravit logo" descr="logo-24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86900" y="10058393"/>
            <a:ext cx="469899" cy="469899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8E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-907200" y="-1058400"/>
            <a:ext cx="2721600" cy="2721600"/>
          </a:xfrm>
          <a:prstGeom prst="ellipse">
            <a:avLst/>
          </a:prstGeom>
          <a:solidFill>
            <a:srgbClr val="D9F2E7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3" name="Oval 2"/>
          <p:cNvSpPr/>
          <p:nvPr/>
        </p:nvSpPr>
        <p:spPr>
          <a:xfrm>
            <a:off x="6274800" y="9253440"/>
            <a:ext cx="2268000" cy="2268000"/>
          </a:xfrm>
          <a:prstGeom prst="ellipse">
            <a:avLst/>
          </a:prstGeom>
          <a:solidFill>
            <a:srgbClr val="FDE6DA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4" name="4-Point Star 3"/>
          <p:cNvSpPr/>
          <p:nvPr/>
        </p:nvSpPr>
        <p:spPr>
          <a:xfrm>
            <a:off x="7212240" y="166320"/>
            <a:ext cx="166320" cy="166320"/>
          </a:xfrm>
          <a:prstGeom prst="star4">
            <a:avLst/>
          </a:prstGeom>
          <a:solidFill>
            <a:srgbClr val="FFC94D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5" name="4-Point Star 4"/>
          <p:cNvSpPr/>
          <p:nvPr/>
        </p:nvSpPr>
        <p:spPr>
          <a:xfrm>
            <a:off x="272160" y="9555840"/>
            <a:ext cx="151200" cy="151200"/>
          </a:xfrm>
          <a:prstGeom prst="star4">
            <a:avLst/>
          </a:prstGeom>
          <a:solidFill>
            <a:srgbClr val="FFC94D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6" name="4-Point Star 5"/>
          <p:cNvSpPr/>
          <p:nvPr/>
        </p:nvSpPr>
        <p:spPr>
          <a:xfrm>
            <a:off x="226800" y="3250800"/>
            <a:ext cx="105840" cy="105840"/>
          </a:xfrm>
          <a:prstGeom prst="star4">
            <a:avLst/>
          </a:prstGeom>
          <a:solidFill>
            <a:srgbClr val="FFC94D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7" name="Rounded Rectangle 6"/>
          <p:cNvSpPr/>
          <p:nvPr/>
        </p:nvSpPr>
        <p:spPr>
          <a:xfrm>
            <a:off x="4384800" y="438480"/>
            <a:ext cx="2721600" cy="347760"/>
          </a:xfrm>
          <a:prstGeom prst="roundRect">
            <a:avLst>
              <a:gd name="adj" fmla="val 50000"/>
            </a:avLst>
          </a:prstGeom>
          <a:solidFill>
            <a:srgbClr val="1F9E6E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8" name="TextBox 7"/>
          <p:cNvSpPr txBox="1"/>
          <p:nvPr/>
        </p:nvSpPr>
        <p:spPr>
          <a:xfrm>
            <a:off x="4384800" y="438480"/>
            <a:ext cx="2721600" cy="34776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ctr">
              <a:lnSpc>
                <a:spcPct val="112000"/>
              </a:lnSpc>
            </a:pPr>
            <a:r>
              <a:rPr sz="1500" b="0" lang="he-IL">
                <a:solidFill>
                  <a:srgbClr val="FFFFFF"/>
                </a:solidFill>
                <a:latin typeface="Varela Round"/>
                <a:cs typeface="Varela Round"/>
              </a:rPr>
              <a:t>מה זה?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3600" y="876960"/>
            <a:ext cx="6652800" cy="6804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00000"/>
              </a:lnSpc>
            </a:pPr>
            <a:r>
              <a:rPr sz="3400" b="0" lang="he-IL">
                <a:solidFill>
                  <a:srgbClr val="1C3A2E"/>
                </a:solidFill>
                <a:latin typeface="Secular One"/>
                <a:cs typeface="Secular One"/>
              </a:rPr>
              <a:t>מה זה נוהל "מה נשמע"?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393120" y="1527120"/>
            <a:ext cx="6773760" cy="314496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pic>
        <p:nvPicPr>
          <p:cNvPr id="11" name="Picture 10" descr="mashma-what-19b2ae4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3600" y="1587600"/>
            <a:ext cx="6652800" cy="3024000"/>
          </a:xfrm>
          <a:prstGeom prst="round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3600" y="4838400"/>
            <a:ext cx="6652800" cy="1890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18000"/>
              </a:lnSpc>
              <a:spcAft>
                <a:spcPts val="600"/>
              </a:spcAft>
            </a:pPr>
            <a:r>
              <a:rPr sz="1750" b="0" lang="he-IL">
                <a:solidFill>
                  <a:srgbClr val="2B2A3A"/>
                </a:solidFill>
                <a:latin typeface="Assistant SemiBold"/>
                <a:cs typeface="Assistant SemiBold"/>
              </a:rPr>
              <a:t>נוהל "מה נשמע" הוא דרך לשמור על קשר אחד עם השני. המטרה: קשר אישי, תמיכה רגשית ותחושת שייכות – בצוות בית הספר ובין התלמידים, במיוחד בתקופות חירום. בשיחה שואלים "מה שלומך? איך את/ה מתמודד/ת?" – ומקשיבים.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3870720" y="6652800"/>
            <a:ext cx="3235680" cy="2494800"/>
          </a:xfrm>
          <a:prstGeom prst="roundRect">
            <a:avLst>
              <a:gd name="adj" fmla="val 7000"/>
            </a:avLst>
          </a:prstGeom>
          <a:solidFill>
            <a:srgbClr val="FFFFFF"/>
          </a:solidFill>
          <a:ln w="22680">
            <a:solidFill>
              <a:srgbClr val="1F9E6E"/>
            </a:solidFill>
          </a:ln>
          <a:effectLst/>
        </p:spPr>
        <p:txBody>
          <a:bodyPr rtlCol="0" anchor="ctr"/>
          <a:lstStyle/>
          <a:p/>
        </p:txBody>
      </p:sp>
      <p:sp>
        <p:nvSpPr>
          <p:cNvPr id="14" name="Rounded Rectangle 13"/>
          <p:cNvSpPr/>
          <p:nvPr/>
        </p:nvSpPr>
        <p:spPr>
          <a:xfrm>
            <a:off x="5292000" y="6486480"/>
            <a:ext cx="1663200" cy="347760"/>
          </a:xfrm>
          <a:prstGeom prst="roundRect">
            <a:avLst>
              <a:gd name="adj" fmla="val 50000"/>
            </a:avLst>
          </a:prstGeom>
          <a:solidFill>
            <a:srgbClr val="1F9E6E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15" name="TextBox 14"/>
          <p:cNvSpPr txBox="1"/>
          <p:nvPr/>
        </p:nvSpPr>
        <p:spPr>
          <a:xfrm>
            <a:off x="5292000" y="6486480"/>
            <a:ext cx="1663200" cy="34776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ctr">
              <a:lnSpc>
                <a:spcPct val="112000"/>
              </a:lnSpc>
            </a:pPr>
            <a:r>
              <a:rPr sz="1500" b="0" lang="he-IL">
                <a:solidFill>
                  <a:srgbClr val="FFFFFF"/>
                </a:solidFill>
                <a:latin typeface="Varela Round"/>
                <a:cs typeface="Varela Round"/>
              </a:rPr>
              <a:t>מתי משתמשים?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052160" y="6940080"/>
            <a:ext cx="2872800" cy="2116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10000"/>
              </a:lnSpc>
              <a:spcAft>
                <a:spcPts val="400"/>
              </a:spcAft>
            </a:pPr>
            <a:r>
              <a:rPr sz="1550" b="0" lang="he-IL">
                <a:solidFill>
                  <a:srgbClr val="2B2A3A"/>
                </a:solidFill>
                <a:latin typeface="Assistant Medium"/>
                <a:cs typeface="Assistant Medium"/>
              </a:rPr>
              <a:t>• בחירום ממושך: פעם ביומיים או פעם בשבוע</a:t>
            </a:r>
          </a:p>
          <a:p>
            <a:pPr rtl="1" algn="r">
              <a:lnSpc>
                <a:spcPct val="110000"/>
              </a:lnSpc>
              <a:spcAft>
                <a:spcPts val="400"/>
              </a:spcAft>
            </a:pPr>
            <a:r>
              <a:rPr sz="1550" b="0" lang="he-IL">
                <a:solidFill>
                  <a:srgbClr val="2B2A3A"/>
                </a:solidFill>
                <a:latin typeface="Assistant Medium"/>
                <a:cs typeface="Assistant Medium"/>
              </a:rPr>
              <a:t>• אחרי אירוע חירום: מיד, בתיאום עם בית הספר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453600" y="6652800"/>
            <a:ext cx="3235680" cy="2494800"/>
          </a:xfrm>
          <a:prstGeom prst="roundRect">
            <a:avLst>
              <a:gd name="adj" fmla="val 7000"/>
            </a:avLst>
          </a:prstGeom>
          <a:solidFill>
            <a:srgbClr val="FFFFFF"/>
          </a:solidFill>
          <a:ln w="22680">
            <a:solidFill>
              <a:srgbClr val="3E7CC9"/>
            </a:solidFill>
          </a:ln>
          <a:effectLst/>
        </p:spPr>
        <p:txBody>
          <a:bodyPr rtlCol="0" anchor="ctr"/>
          <a:lstStyle/>
          <a:p/>
        </p:txBody>
      </p:sp>
      <p:sp>
        <p:nvSpPr>
          <p:cNvPr id="18" name="Rounded Rectangle 17"/>
          <p:cNvSpPr/>
          <p:nvPr/>
        </p:nvSpPr>
        <p:spPr>
          <a:xfrm>
            <a:off x="1874880" y="6486480"/>
            <a:ext cx="1663200" cy="347760"/>
          </a:xfrm>
          <a:prstGeom prst="roundRect">
            <a:avLst>
              <a:gd name="adj" fmla="val 50000"/>
            </a:avLst>
          </a:prstGeom>
          <a:solidFill>
            <a:srgbClr val="3E7CC9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19" name="TextBox 18"/>
          <p:cNvSpPr txBox="1"/>
          <p:nvPr/>
        </p:nvSpPr>
        <p:spPr>
          <a:xfrm>
            <a:off x="1874880" y="6486480"/>
            <a:ext cx="1663200" cy="34776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ctr">
              <a:lnSpc>
                <a:spcPct val="112000"/>
              </a:lnSpc>
            </a:pPr>
            <a:r>
              <a:rPr sz="1500" b="0" lang="he-IL">
                <a:solidFill>
                  <a:srgbClr val="FFFFFF"/>
                </a:solidFill>
                <a:latin typeface="Varela Round"/>
                <a:cs typeface="Varela Round"/>
              </a:rPr>
              <a:t>למה זה עובד?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5040" y="6940080"/>
            <a:ext cx="2872800" cy="2116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10000"/>
              </a:lnSpc>
              <a:spcAft>
                <a:spcPts val="400"/>
              </a:spcAft>
            </a:pPr>
            <a:r>
              <a:rPr sz="1550" b="0" lang="he-IL">
                <a:solidFill>
                  <a:srgbClr val="2B2A3A"/>
                </a:solidFill>
                <a:latin typeface="Assistant Medium"/>
                <a:cs typeface="Assistant Medium"/>
              </a:rPr>
              <a:t>כשיודעים שמישהו יתקשר – מרגישים שייכים. ושיחה קבועה עוזרת לשים לב בזמן אם למישהו קשה.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453600" y="9102240"/>
            <a:ext cx="6652800" cy="907200"/>
          </a:xfrm>
          <a:prstGeom prst="roundRect">
            <a:avLst>
              <a:gd name="adj" fmla="val 20000"/>
            </a:avLst>
          </a:prstGeom>
          <a:solidFill>
            <a:srgbClr val="D9F2E7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22" name="TextBox 21"/>
          <p:cNvSpPr txBox="1"/>
          <p:nvPr/>
        </p:nvSpPr>
        <p:spPr>
          <a:xfrm>
            <a:off x="680400" y="9140040"/>
            <a:ext cx="6199200" cy="8316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r">
              <a:lnSpc>
                <a:spcPct val="110000"/>
              </a:lnSpc>
            </a:pPr>
            <a:r>
              <a:rPr sz="1450" b="0" lang="he-IL">
                <a:solidFill>
                  <a:srgbClr val="2B2A3A"/>
                </a:solidFill>
                <a:latin typeface="Assistant SemiBold"/>
                <a:cs typeface="Assistant SemiBold"/>
              </a:rPr>
              <a:t>מתאים לכיתה שלמה, לקבוצת חברים, וגם לצוות המורים.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53600" y="10221120"/>
            <a:ext cx="4536000" cy="226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12000"/>
              </a:lnSpc>
            </a:pPr>
            <a:r>
              <a:rPr sz="1000" b="0" lang="he-IL">
                <a:solidFill>
                  <a:srgbClr val="5E5B70"/>
                </a:solidFill>
                <a:latin typeface="Assistant Medium"/>
                <a:cs typeface="Assistant Medium"/>
              </a:rPr>
              <a:t>נוהל "מה נשמע"  ‏·‏  חוברת חוסן לתלמידים</a:t>
            </a:r>
          </a:p>
        </p:txBody>
      </p:sp>
      <p:sp>
        <p:nvSpPr>
          <p:cNvPr id="24" name="Oval 23"/>
          <p:cNvSpPr/>
          <p:nvPr/>
        </p:nvSpPr>
        <p:spPr>
          <a:xfrm>
            <a:off x="378000" y="10145520"/>
            <a:ext cx="332640" cy="332640"/>
          </a:xfrm>
          <a:prstGeom prst="ellipse">
            <a:avLst/>
          </a:prstGeom>
          <a:solidFill>
            <a:srgbClr val="1F9E6E"/>
          </a:solidFill>
          <a:ln>
            <a:noFill/>
          </a:ln>
          <a:effectLst/>
        </p:spPr>
        <p:txBody>
          <a:bodyPr rtlCol="0" anchor="ctr" lIns="0" rIns="0" tIns="0" bIns="0" wrap="none"/>
          <a:lstStyle/>
          <a:p>
            <a:pPr rtl="1" algn="ctr"/>
            <a:r>
              <a:rPr sz="1300" lang="he-IL">
                <a:solidFill>
                  <a:srgbClr val="FFFFFF"/>
                </a:solidFill>
                <a:latin typeface="Varela Round"/>
                <a:cs typeface="Varela Round"/>
              </a:rPr>
              <a:t>2</a:t>
            </a:r>
          </a:p>
        </p:txBody>
      </p:sp>
      <p:pic>
        <p:nvPicPr>
          <p:cNvPr id="25" name="Ravit logo" descr="logo-24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86900" y="10058393"/>
            <a:ext cx="469899" cy="469899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8E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-907200" y="-1058400"/>
            <a:ext cx="2721600" cy="2721600"/>
          </a:xfrm>
          <a:prstGeom prst="ellipse">
            <a:avLst/>
          </a:prstGeom>
          <a:solidFill>
            <a:srgbClr val="D9F2E7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3" name="Oval 2"/>
          <p:cNvSpPr/>
          <p:nvPr/>
        </p:nvSpPr>
        <p:spPr>
          <a:xfrm>
            <a:off x="6274800" y="9253440"/>
            <a:ext cx="2268000" cy="2268000"/>
          </a:xfrm>
          <a:prstGeom prst="ellipse">
            <a:avLst/>
          </a:prstGeom>
          <a:solidFill>
            <a:srgbClr val="FDE6DA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4" name="4-Point Star 3"/>
          <p:cNvSpPr/>
          <p:nvPr/>
        </p:nvSpPr>
        <p:spPr>
          <a:xfrm>
            <a:off x="7212240" y="166320"/>
            <a:ext cx="166320" cy="166320"/>
          </a:xfrm>
          <a:prstGeom prst="star4">
            <a:avLst/>
          </a:prstGeom>
          <a:solidFill>
            <a:srgbClr val="FFC94D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5" name="4-Point Star 4"/>
          <p:cNvSpPr/>
          <p:nvPr/>
        </p:nvSpPr>
        <p:spPr>
          <a:xfrm>
            <a:off x="272160" y="9555840"/>
            <a:ext cx="151200" cy="151200"/>
          </a:xfrm>
          <a:prstGeom prst="star4">
            <a:avLst/>
          </a:prstGeom>
          <a:solidFill>
            <a:srgbClr val="FFC94D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6" name="4-Point Star 5"/>
          <p:cNvSpPr/>
          <p:nvPr/>
        </p:nvSpPr>
        <p:spPr>
          <a:xfrm>
            <a:off x="226800" y="3250800"/>
            <a:ext cx="105840" cy="105840"/>
          </a:xfrm>
          <a:prstGeom prst="star4">
            <a:avLst/>
          </a:prstGeom>
          <a:solidFill>
            <a:srgbClr val="FFC94D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7" name="Rounded Rectangle 6"/>
          <p:cNvSpPr/>
          <p:nvPr/>
        </p:nvSpPr>
        <p:spPr>
          <a:xfrm>
            <a:off x="4838400" y="438480"/>
            <a:ext cx="2268000" cy="332640"/>
          </a:xfrm>
          <a:prstGeom prst="roundRect">
            <a:avLst>
              <a:gd name="adj" fmla="val 50000"/>
            </a:avLst>
          </a:prstGeom>
          <a:solidFill>
            <a:srgbClr val="1F9E6E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8" name="TextBox 7"/>
          <p:cNvSpPr txBox="1"/>
          <p:nvPr/>
        </p:nvSpPr>
        <p:spPr>
          <a:xfrm>
            <a:off x="4838400" y="438480"/>
            <a:ext cx="2268000" cy="33264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ctr">
              <a:lnSpc>
                <a:spcPct val="112000"/>
              </a:lnSpc>
            </a:pPr>
            <a:r>
              <a:rPr sz="1450" b="0" lang="he-IL">
                <a:solidFill>
                  <a:srgbClr val="FFFFFF"/>
                </a:solidFill>
                <a:latin typeface="Varela Round"/>
                <a:cs typeface="Varela Round"/>
              </a:rPr>
              <a:t>צעד 1 מתוך 3</a:t>
            </a:r>
          </a:p>
        </p:txBody>
      </p:sp>
      <p:sp>
        <p:nvSpPr>
          <p:cNvPr id="9" name="Oval 8"/>
          <p:cNvSpPr/>
          <p:nvPr/>
        </p:nvSpPr>
        <p:spPr>
          <a:xfrm>
            <a:off x="5836320" y="907200"/>
            <a:ext cx="1270080" cy="1270080"/>
          </a:xfrm>
          <a:prstGeom prst="ellipse">
            <a:avLst/>
          </a:prstGeom>
          <a:solidFill>
            <a:srgbClr val="1F9E6E"/>
          </a:solidFill>
          <a:ln w="45360">
            <a:solidFill>
              <a:srgbClr val="FFFFFF"/>
            </a:solidFill>
          </a:ln>
          <a:effectLst/>
        </p:spPr>
        <p:txBody>
          <a:bodyPr rtlCol="0" anchor="ctr" lIns="0" rIns="0" tIns="0" bIns="0" wrap="none"/>
          <a:lstStyle/>
          <a:p>
            <a:pPr rtl="1" algn="ctr"/>
            <a:r>
              <a:rPr sz="7800" lang="he-IL">
                <a:solidFill>
                  <a:srgbClr val="FFFFFF"/>
                </a:solidFill>
                <a:latin typeface="Secular One"/>
                <a:cs typeface="Secular One"/>
              </a:rPr>
              <a:t>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3600" y="967680"/>
            <a:ext cx="5155920" cy="7560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r">
              <a:lnSpc>
                <a:spcPct val="95000"/>
              </a:lnSpc>
            </a:pPr>
            <a:r>
              <a:rPr sz="3200" b="0" lang="he-IL">
                <a:solidFill>
                  <a:srgbClr val="1C3A2E"/>
                </a:solidFill>
                <a:latin typeface="Secular One"/>
                <a:cs typeface="Secular One"/>
              </a:rPr>
              <a:t>שיחות זוגיות קבועות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393120" y="2298240"/>
            <a:ext cx="6773760" cy="367416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pic>
        <p:nvPicPr>
          <p:cNvPr id="12" name="Picture 11" descr="mashma-s0-6dd6dec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3600" y="2358720"/>
            <a:ext cx="6652800" cy="3553200"/>
          </a:xfrm>
          <a:prstGeom prst="round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453600" y="6123600"/>
            <a:ext cx="6652800" cy="1134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16000"/>
              </a:lnSpc>
            </a:pPr>
            <a:r>
              <a:rPr sz="1800" b="0" lang="he-IL">
                <a:solidFill>
                  <a:srgbClr val="2B2A3A"/>
                </a:solidFill>
                <a:latin typeface="Assistant SemiBold"/>
                <a:cs typeface="Assistant SemiBold"/>
              </a:rPr>
              <a:t>לכל משתתף יש שותף קבוע. אחד מתקשר מחוץ לשעות בית הספר, והשני מקבל את השיחה. מדברים רק על הרגש – לא על לימודים.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53600" y="7182000"/>
            <a:ext cx="6652800" cy="27216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12000"/>
              </a:lnSpc>
            </a:pPr>
            <a:r>
              <a:rPr sz="1500" b="0" lang="he-IL">
                <a:solidFill>
                  <a:srgbClr val="1F9E6E"/>
                </a:solidFill>
                <a:latin typeface="Varela Round"/>
                <a:cs typeface="Varela Round"/>
              </a:rPr>
              <a:t>איך זה עובד:</a:t>
            </a:r>
          </a:p>
        </p:txBody>
      </p:sp>
      <p:sp>
        <p:nvSpPr>
          <p:cNvPr id="15" name="Rounded Rectangular Callout 14"/>
          <p:cNvSpPr/>
          <p:nvPr/>
        </p:nvSpPr>
        <p:spPr>
          <a:xfrm>
            <a:off x="4989600" y="7650720"/>
            <a:ext cx="2116800" cy="695520"/>
          </a:xfrm>
          <a:prstGeom prst="wedgeRoundRectCallout">
            <a:avLst>
              <a:gd name="adj1" fmla="val 32000"/>
              <a:gd name="adj2" fmla="val -72000"/>
              <a:gd name="adj3" fmla="val 16000"/>
            </a:avLst>
          </a:prstGeom>
          <a:solidFill>
            <a:srgbClr val="FFFFFF"/>
          </a:solidFill>
          <a:ln w="22680">
            <a:solidFill>
              <a:srgbClr val="1F9E6E"/>
            </a:solidFill>
          </a:ln>
          <a:effectLst/>
        </p:spPr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5065200" y="7650720"/>
            <a:ext cx="1965600" cy="69552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ctr">
              <a:lnSpc>
                <a:spcPct val="100000"/>
              </a:lnSpc>
            </a:pPr>
            <a:r>
              <a:rPr sz="1400" b="0" lang="he-IL">
                <a:solidFill>
                  <a:srgbClr val="2B2A3A"/>
                </a:solidFill>
                <a:latin typeface="Assistant SemiBold"/>
                <a:cs typeface="Assistant SemiBold"/>
              </a:rPr>
              <a:t>שותף קבוע</a:t>
            </a:r>
          </a:p>
        </p:txBody>
      </p:sp>
      <p:sp>
        <p:nvSpPr>
          <p:cNvPr id="17" name="Rounded Rectangular Callout 16"/>
          <p:cNvSpPr/>
          <p:nvPr/>
        </p:nvSpPr>
        <p:spPr>
          <a:xfrm>
            <a:off x="2721600" y="7650720"/>
            <a:ext cx="2116800" cy="695520"/>
          </a:xfrm>
          <a:prstGeom prst="wedgeRoundRectCallout">
            <a:avLst>
              <a:gd name="adj1" fmla="val 32000"/>
              <a:gd name="adj2" fmla="val -72000"/>
              <a:gd name="adj3" fmla="val 16000"/>
            </a:avLst>
          </a:prstGeom>
          <a:solidFill>
            <a:srgbClr val="FFFFFF"/>
          </a:solidFill>
          <a:ln w="22680">
            <a:solidFill>
              <a:srgbClr val="1F9E6E"/>
            </a:solidFill>
          </a:ln>
          <a:effectLst/>
        </p:spPr>
        <p:txBody>
          <a:bodyPr rtlCol="0" anchor="ctr"/>
          <a:lstStyle/>
          <a:p/>
        </p:txBody>
      </p:sp>
      <p:sp>
        <p:nvSpPr>
          <p:cNvPr id="18" name="TextBox 17"/>
          <p:cNvSpPr txBox="1"/>
          <p:nvPr/>
        </p:nvSpPr>
        <p:spPr>
          <a:xfrm>
            <a:off x="2797200" y="7650720"/>
            <a:ext cx="1965600" cy="69552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ctr">
              <a:lnSpc>
                <a:spcPct val="100000"/>
              </a:lnSpc>
            </a:pPr>
            <a:r>
              <a:rPr sz="1400" b="0" lang="he-IL">
                <a:solidFill>
                  <a:srgbClr val="2B2A3A"/>
                </a:solidFill>
                <a:latin typeface="Assistant SemiBold"/>
                <a:cs typeface="Assistant SemiBold"/>
              </a:rPr>
              <a:t>מחוץ לשעות בית הספר</a:t>
            </a:r>
          </a:p>
        </p:txBody>
      </p:sp>
      <p:sp>
        <p:nvSpPr>
          <p:cNvPr id="19" name="Rounded Rectangular Callout 18"/>
          <p:cNvSpPr/>
          <p:nvPr/>
        </p:nvSpPr>
        <p:spPr>
          <a:xfrm>
            <a:off x="453600" y="7650720"/>
            <a:ext cx="2116800" cy="695520"/>
          </a:xfrm>
          <a:prstGeom prst="wedgeRoundRectCallout">
            <a:avLst>
              <a:gd name="adj1" fmla="val 32000"/>
              <a:gd name="adj2" fmla="val -72000"/>
              <a:gd name="adj3" fmla="val 16000"/>
            </a:avLst>
          </a:prstGeom>
          <a:solidFill>
            <a:srgbClr val="FFFFFF"/>
          </a:solidFill>
          <a:ln w="22680">
            <a:solidFill>
              <a:srgbClr val="1F9E6E"/>
            </a:solidFill>
          </a:ln>
          <a:effectLst/>
        </p:spPr>
        <p:txBody>
          <a:bodyPr rtlCol="0" anchor="ctr"/>
          <a:lstStyle/>
          <a:p/>
        </p:txBody>
      </p:sp>
      <p:sp>
        <p:nvSpPr>
          <p:cNvPr id="20" name="TextBox 19"/>
          <p:cNvSpPr txBox="1"/>
          <p:nvPr/>
        </p:nvSpPr>
        <p:spPr>
          <a:xfrm>
            <a:off x="529200" y="7650720"/>
            <a:ext cx="1965600" cy="69552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ctr">
              <a:lnSpc>
                <a:spcPct val="100000"/>
              </a:lnSpc>
            </a:pPr>
            <a:r>
              <a:rPr sz="1400" b="0" lang="he-IL">
                <a:solidFill>
                  <a:srgbClr val="2B2A3A"/>
                </a:solidFill>
                <a:latin typeface="Assistant SemiBold"/>
                <a:cs typeface="Assistant SemiBold"/>
              </a:rPr>
              <a:t>"מה שלומך? איך את/ה מתמודד/ת?"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453600" y="8618400"/>
            <a:ext cx="6652800" cy="1239840"/>
          </a:xfrm>
          <a:prstGeom prst="roundRect">
            <a:avLst>
              <a:gd name="adj" fmla="val 8000"/>
            </a:avLst>
          </a:prstGeom>
          <a:solidFill>
            <a:srgbClr val="D9F2E7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22" name="Rounded Rectangle 21"/>
          <p:cNvSpPr/>
          <p:nvPr/>
        </p:nvSpPr>
        <p:spPr>
          <a:xfrm>
            <a:off x="4762800" y="8467200"/>
            <a:ext cx="2192400" cy="332640"/>
          </a:xfrm>
          <a:prstGeom prst="roundRect">
            <a:avLst>
              <a:gd name="adj" fmla="val 50000"/>
            </a:avLst>
          </a:prstGeom>
          <a:solidFill>
            <a:srgbClr val="1C3A2E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23" name="TextBox 22"/>
          <p:cNvSpPr txBox="1"/>
          <p:nvPr/>
        </p:nvSpPr>
        <p:spPr>
          <a:xfrm>
            <a:off x="4762800" y="8467200"/>
            <a:ext cx="2192400" cy="33264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ctr">
              <a:lnSpc>
                <a:spcPct val="112000"/>
              </a:lnSpc>
            </a:pPr>
            <a:r>
              <a:rPr sz="1350" b="0" lang="he-IL">
                <a:solidFill>
                  <a:srgbClr val="FFFFFF"/>
                </a:solidFill>
                <a:latin typeface="Varela Round"/>
                <a:cs typeface="Varela Round"/>
              </a:rPr>
              <a:t>דוגמה מהחיים ‏·‏ חירום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80400" y="8875440"/>
            <a:ext cx="6199200" cy="93744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12000"/>
              </a:lnSpc>
            </a:pPr>
            <a:r>
              <a:rPr sz="1650" b="0" lang="he-IL">
                <a:solidFill>
                  <a:srgbClr val="2B2A3A"/>
                </a:solidFill>
                <a:latin typeface="Assistant Medium"/>
                <a:cs typeface="Assistant Medium"/>
              </a:rPr>
              <a:t>בתקופה של לימודים מהבית, נועה ודני הם שותפים קבועים. כל יומיים בערב נועה מתקשרת: "מה שלומך? איך אתה מתמודד עם כל הזמן בבית?"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53600" y="10221120"/>
            <a:ext cx="4536000" cy="226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12000"/>
              </a:lnSpc>
            </a:pPr>
            <a:r>
              <a:rPr sz="1000" b="0" lang="he-IL">
                <a:solidFill>
                  <a:srgbClr val="5E5B70"/>
                </a:solidFill>
                <a:latin typeface="Assistant Medium"/>
                <a:cs typeface="Assistant Medium"/>
              </a:rPr>
              <a:t>נוהל "מה נשמע"  ‏·‏  חוברת חוסן לתלמידים</a:t>
            </a:r>
          </a:p>
        </p:txBody>
      </p:sp>
      <p:sp>
        <p:nvSpPr>
          <p:cNvPr id="26" name="Oval 25"/>
          <p:cNvSpPr/>
          <p:nvPr/>
        </p:nvSpPr>
        <p:spPr>
          <a:xfrm>
            <a:off x="378000" y="10145520"/>
            <a:ext cx="332640" cy="332640"/>
          </a:xfrm>
          <a:prstGeom prst="ellipse">
            <a:avLst/>
          </a:prstGeom>
          <a:solidFill>
            <a:srgbClr val="1F9E6E"/>
          </a:solidFill>
          <a:ln>
            <a:noFill/>
          </a:ln>
          <a:effectLst/>
        </p:spPr>
        <p:txBody>
          <a:bodyPr rtlCol="0" anchor="ctr" lIns="0" rIns="0" tIns="0" bIns="0" wrap="none"/>
          <a:lstStyle/>
          <a:p>
            <a:pPr rtl="1" algn="ctr"/>
            <a:r>
              <a:rPr sz="1300" lang="he-IL">
                <a:solidFill>
                  <a:srgbClr val="FFFFFF"/>
                </a:solidFill>
                <a:latin typeface="Varela Round"/>
                <a:cs typeface="Varela Round"/>
              </a:rPr>
              <a:t>3</a:t>
            </a:r>
          </a:p>
        </p:txBody>
      </p:sp>
      <p:pic>
        <p:nvPicPr>
          <p:cNvPr id="27" name="Ravit logo" descr="logo-24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86900" y="10058393"/>
            <a:ext cx="469899" cy="469899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8E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-907200" y="-1058400"/>
            <a:ext cx="2721600" cy="2721600"/>
          </a:xfrm>
          <a:prstGeom prst="ellipse">
            <a:avLst/>
          </a:prstGeom>
          <a:solidFill>
            <a:srgbClr val="D9F2E7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3" name="Oval 2"/>
          <p:cNvSpPr/>
          <p:nvPr/>
        </p:nvSpPr>
        <p:spPr>
          <a:xfrm>
            <a:off x="6274800" y="9253440"/>
            <a:ext cx="2268000" cy="2268000"/>
          </a:xfrm>
          <a:prstGeom prst="ellipse">
            <a:avLst/>
          </a:prstGeom>
          <a:solidFill>
            <a:srgbClr val="FDE6DA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4" name="4-Point Star 3"/>
          <p:cNvSpPr/>
          <p:nvPr/>
        </p:nvSpPr>
        <p:spPr>
          <a:xfrm>
            <a:off x="7212240" y="166320"/>
            <a:ext cx="166320" cy="166320"/>
          </a:xfrm>
          <a:prstGeom prst="star4">
            <a:avLst/>
          </a:prstGeom>
          <a:solidFill>
            <a:srgbClr val="FFC94D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5" name="4-Point Star 4"/>
          <p:cNvSpPr/>
          <p:nvPr/>
        </p:nvSpPr>
        <p:spPr>
          <a:xfrm>
            <a:off x="272160" y="9555840"/>
            <a:ext cx="151200" cy="151200"/>
          </a:xfrm>
          <a:prstGeom prst="star4">
            <a:avLst/>
          </a:prstGeom>
          <a:solidFill>
            <a:srgbClr val="FFC94D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6" name="4-Point Star 5"/>
          <p:cNvSpPr/>
          <p:nvPr/>
        </p:nvSpPr>
        <p:spPr>
          <a:xfrm>
            <a:off x="226800" y="3250800"/>
            <a:ext cx="105840" cy="105840"/>
          </a:xfrm>
          <a:prstGeom prst="star4">
            <a:avLst/>
          </a:prstGeom>
          <a:solidFill>
            <a:srgbClr val="FFC94D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7" name="Rounded Rectangle 6"/>
          <p:cNvSpPr/>
          <p:nvPr/>
        </p:nvSpPr>
        <p:spPr>
          <a:xfrm>
            <a:off x="4838400" y="438480"/>
            <a:ext cx="2268000" cy="332640"/>
          </a:xfrm>
          <a:prstGeom prst="roundRect">
            <a:avLst>
              <a:gd name="adj" fmla="val 50000"/>
            </a:avLst>
          </a:prstGeom>
          <a:solidFill>
            <a:srgbClr val="3E7CC9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8" name="TextBox 7"/>
          <p:cNvSpPr txBox="1"/>
          <p:nvPr/>
        </p:nvSpPr>
        <p:spPr>
          <a:xfrm>
            <a:off x="4838400" y="438480"/>
            <a:ext cx="2268000" cy="33264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ctr">
              <a:lnSpc>
                <a:spcPct val="112000"/>
              </a:lnSpc>
            </a:pPr>
            <a:r>
              <a:rPr sz="1450" b="0" lang="he-IL">
                <a:solidFill>
                  <a:srgbClr val="FFFFFF"/>
                </a:solidFill>
                <a:latin typeface="Varela Round"/>
                <a:cs typeface="Varela Round"/>
              </a:rPr>
              <a:t>צעד 2 מתוך 3</a:t>
            </a:r>
          </a:p>
        </p:txBody>
      </p:sp>
      <p:sp>
        <p:nvSpPr>
          <p:cNvPr id="9" name="Oval 8"/>
          <p:cNvSpPr/>
          <p:nvPr/>
        </p:nvSpPr>
        <p:spPr>
          <a:xfrm>
            <a:off x="5836320" y="907200"/>
            <a:ext cx="1270080" cy="1270080"/>
          </a:xfrm>
          <a:prstGeom prst="ellipse">
            <a:avLst/>
          </a:prstGeom>
          <a:solidFill>
            <a:srgbClr val="3E7CC9"/>
          </a:solidFill>
          <a:ln w="45360">
            <a:solidFill>
              <a:srgbClr val="FFFFFF"/>
            </a:solidFill>
          </a:ln>
          <a:effectLst/>
        </p:spPr>
        <p:txBody>
          <a:bodyPr rtlCol="0" anchor="ctr" lIns="0" rIns="0" tIns="0" bIns="0" wrap="none"/>
          <a:lstStyle/>
          <a:p>
            <a:pPr rtl="1" algn="ctr"/>
            <a:r>
              <a:rPr sz="7800" lang="he-IL">
                <a:solidFill>
                  <a:srgbClr val="FFFFFF"/>
                </a:solidFill>
                <a:latin typeface="Secular One"/>
                <a:cs typeface="Secular One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3600" y="967680"/>
            <a:ext cx="5155920" cy="7560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r">
              <a:lnSpc>
                <a:spcPct val="95000"/>
              </a:lnSpc>
            </a:pPr>
            <a:r>
              <a:rPr sz="3200" b="0" lang="he-IL">
                <a:solidFill>
                  <a:srgbClr val="1C3A2E"/>
                </a:solidFill>
                <a:latin typeface="Secular One"/>
                <a:cs typeface="Secular One"/>
              </a:rPr>
              <a:t>"טלפון שבור" בקבוצה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393120" y="2298240"/>
            <a:ext cx="6773760" cy="367416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pic>
        <p:nvPicPr>
          <p:cNvPr id="12" name="Picture 11" descr="mashma-s1-4f44329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3600" y="2358720"/>
            <a:ext cx="6652800" cy="3553200"/>
          </a:xfrm>
          <a:prstGeom prst="round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453600" y="6123600"/>
            <a:ext cx="6652800" cy="1134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16000"/>
              </a:lnSpc>
            </a:pPr>
            <a:r>
              <a:rPr sz="1800" b="0" lang="he-IL">
                <a:solidFill>
                  <a:srgbClr val="2B2A3A"/>
                </a:solidFill>
                <a:latin typeface="Assistant SemiBold"/>
                <a:cs typeface="Assistant SemiBold"/>
              </a:rPr>
              <a:t>כל משתתף יודע ממי יקבל שיחה, ולמי יתקשר אחריו. כך נוצרת שרשרת – וכל הקבוצה בקשר, בלי שאף אחד נשאר בחוץ.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53600" y="7182000"/>
            <a:ext cx="6652800" cy="27216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12000"/>
              </a:lnSpc>
            </a:pPr>
            <a:r>
              <a:rPr sz="1500" b="0" lang="he-IL">
                <a:solidFill>
                  <a:srgbClr val="3E7CC9"/>
                </a:solidFill>
                <a:latin typeface="Varela Round"/>
                <a:cs typeface="Varela Round"/>
              </a:rPr>
              <a:t>איך זה עובד:</a:t>
            </a:r>
          </a:p>
        </p:txBody>
      </p:sp>
      <p:sp>
        <p:nvSpPr>
          <p:cNvPr id="15" name="Rounded Rectangular Callout 14"/>
          <p:cNvSpPr/>
          <p:nvPr/>
        </p:nvSpPr>
        <p:spPr>
          <a:xfrm>
            <a:off x="4989600" y="7650720"/>
            <a:ext cx="2116800" cy="695520"/>
          </a:xfrm>
          <a:prstGeom prst="wedgeRoundRectCallout">
            <a:avLst>
              <a:gd name="adj1" fmla="val 32000"/>
              <a:gd name="adj2" fmla="val -72000"/>
              <a:gd name="adj3" fmla="val 16000"/>
            </a:avLst>
          </a:prstGeom>
          <a:solidFill>
            <a:srgbClr val="FFFFFF"/>
          </a:solidFill>
          <a:ln w="22680">
            <a:solidFill>
              <a:srgbClr val="3E7CC9"/>
            </a:solidFill>
          </a:ln>
          <a:effectLst/>
        </p:spPr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5065200" y="7650720"/>
            <a:ext cx="1965600" cy="69552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ctr">
              <a:lnSpc>
                <a:spcPct val="100000"/>
              </a:lnSpc>
            </a:pPr>
            <a:r>
              <a:rPr sz="1400" b="0" lang="he-IL">
                <a:solidFill>
                  <a:srgbClr val="2B2A3A"/>
                </a:solidFill>
                <a:latin typeface="Assistant SemiBold"/>
                <a:cs typeface="Assistant SemiBold"/>
              </a:rPr>
              <a:t>ממי אקבל שיחה</a:t>
            </a:r>
          </a:p>
        </p:txBody>
      </p:sp>
      <p:sp>
        <p:nvSpPr>
          <p:cNvPr id="17" name="Rounded Rectangular Callout 16"/>
          <p:cNvSpPr/>
          <p:nvPr/>
        </p:nvSpPr>
        <p:spPr>
          <a:xfrm>
            <a:off x="2721600" y="7650720"/>
            <a:ext cx="2116800" cy="695520"/>
          </a:xfrm>
          <a:prstGeom prst="wedgeRoundRectCallout">
            <a:avLst>
              <a:gd name="adj1" fmla="val 32000"/>
              <a:gd name="adj2" fmla="val -72000"/>
              <a:gd name="adj3" fmla="val 16000"/>
            </a:avLst>
          </a:prstGeom>
          <a:solidFill>
            <a:srgbClr val="FFFFFF"/>
          </a:solidFill>
          <a:ln w="22680">
            <a:solidFill>
              <a:srgbClr val="3E7CC9"/>
            </a:solidFill>
          </a:ln>
          <a:effectLst/>
        </p:spPr>
        <p:txBody>
          <a:bodyPr rtlCol="0" anchor="ctr"/>
          <a:lstStyle/>
          <a:p/>
        </p:txBody>
      </p:sp>
      <p:sp>
        <p:nvSpPr>
          <p:cNvPr id="18" name="TextBox 17"/>
          <p:cNvSpPr txBox="1"/>
          <p:nvPr/>
        </p:nvSpPr>
        <p:spPr>
          <a:xfrm>
            <a:off x="2797200" y="7650720"/>
            <a:ext cx="1965600" cy="69552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ctr">
              <a:lnSpc>
                <a:spcPct val="100000"/>
              </a:lnSpc>
            </a:pPr>
            <a:r>
              <a:rPr sz="1400" b="0" lang="he-IL">
                <a:solidFill>
                  <a:srgbClr val="2B2A3A"/>
                </a:solidFill>
                <a:latin typeface="Assistant SemiBold"/>
                <a:cs typeface="Assistant SemiBold"/>
              </a:rPr>
              <a:t>למי אתקשר</a:t>
            </a:r>
          </a:p>
        </p:txBody>
      </p:sp>
      <p:sp>
        <p:nvSpPr>
          <p:cNvPr id="19" name="Rounded Rectangular Callout 18"/>
          <p:cNvSpPr/>
          <p:nvPr/>
        </p:nvSpPr>
        <p:spPr>
          <a:xfrm>
            <a:off x="453600" y="7650720"/>
            <a:ext cx="2116800" cy="695520"/>
          </a:xfrm>
          <a:prstGeom prst="wedgeRoundRectCallout">
            <a:avLst>
              <a:gd name="adj1" fmla="val 32000"/>
              <a:gd name="adj2" fmla="val -72000"/>
              <a:gd name="adj3" fmla="val 16000"/>
            </a:avLst>
          </a:prstGeom>
          <a:solidFill>
            <a:srgbClr val="FFFFFF"/>
          </a:solidFill>
          <a:ln w="22680">
            <a:solidFill>
              <a:srgbClr val="3E7CC9"/>
            </a:solidFill>
          </a:ln>
          <a:effectLst/>
        </p:spPr>
        <p:txBody>
          <a:bodyPr rtlCol="0" anchor="ctr"/>
          <a:lstStyle/>
          <a:p/>
        </p:txBody>
      </p:sp>
      <p:sp>
        <p:nvSpPr>
          <p:cNvPr id="20" name="TextBox 19"/>
          <p:cNvSpPr txBox="1"/>
          <p:nvPr/>
        </p:nvSpPr>
        <p:spPr>
          <a:xfrm>
            <a:off x="529200" y="7650720"/>
            <a:ext cx="1965600" cy="69552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ctr">
              <a:lnSpc>
                <a:spcPct val="100000"/>
              </a:lnSpc>
            </a:pPr>
            <a:r>
              <a:rPr sz="1400" b="0" lang="he-IL">
                <a:solidFill>
                  <a:srgbClr val="2B2A3A"/>
                </a:solidFill>
                <a:latin typeface="Assistant SemiBold"/>
                <a:cs typeface="Assistant SemiBold"/>
              </a:rPr>
              <a:t>רצף של תמיכה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453600" y="8618400"/>
            <a:ext cx="6652800" cy="1239840"/>
          </a:xfrm>
          <a:prstGeom prst="roundRect">
            <a:avLst>
              <a:gd name="adj" fmla="val 8000"/>
            </a:avLst>
          </a:prstGeom>
          <a:solidFill>
            <a:srgbClr val="D9F2E7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22" name="Rounded Rectangle 21"/>
          <p:cNvSpPr/>
          <p:nvPr/>
        </p:nvSpPr>
        <p:spPr>
          <a:xfrm>
            <a:off x="4762800" y="8467200"/>
            <a:ext cx="2192400" cy="332640"/>
          </a:xfrm>
          <a:prstGeom prst="roundRect">
            <a:avLst>
              <a:gd name="adj" fmla="val 50000"/>
            </a:avLst>
          </a:prstGeom>
          <a:solidFill>
            <a:srgbClr val="1C3A2E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23" name="TextBox 22"/>
          <p:cNvSpPr txBox="1"/>
          <p:nvPr/>
        </p:nvSpPr>
        <p:spPr>
          <a:xfrm>
            <a:off x="4762800" y="8467200"/>
            <a:ext cx="2192400" cy="33264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ctr">
              <a:lnSpc>
                <a:spcPct val="112000"/>
              </a:lnSpc>
            </a:pPr>
            <a:r>
              <a:rPr sz="1350" b="0" lang="he-IL">
                <a:solidFill>
                  <a:srgbClr val="FFFFFF"/>
                </a:solidFill>
                <a:latin typeface="Varela Round"/>
                <a:cs typeface="Varela Round"/>
              </a:rPr>
              <a:t>דוגמה מהחיים ‏·‏ חברים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80400" y="8875440"/>
            <a:ext cx="6199200" cy="93744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12000"/>
              </a:lnSpc>
            </a:pPr>
            <a:r>
              <a:rPr sz="1650" b="0" lang="he-IL">
                <a:solidFill>
                  <a:srgbClr val="2B2A3A"/>
                </a:solidFill>
                <a:latin typeface="Assistant Medium"/>
                <a:cs typeface="Assistant Medium"/>
              </a:rPr>
              <a:t>בקבוצת הכדורעף: מאיה מתקשרת לנועה, נועה מתקשרת לשירה, שירה לליאור – וליאור סוגר את המעגל ומתקשר למאיה. כל אחת יודעת את התור שלה.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53600" y="10221120"/>
            <a:ext cx="4536000" cy="226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12000"/>
              </a:lnSpc>
            </a:pPr>
            <a:r>
              <a:rPr sz="1000" b="0" lang="he-IL">
                <a:solidFill>
                  <a:srgbClr val="5E5B70"/>
                </a:solidFill>
                <a:latin typeface="Assistant Medium"/>
                <a:cs typeface="Assistant Medium"/>
              </a:rPr>
              <a:t>נוהל "מה נשמע"  ‏·‏  חוברת חוסן לתלמידים</a:t>
            </a:r>
          </a:p>
        </p:txBody>
      </p:sp>
      <p:sp>
        <p:nvSpPr>
          <p:cNvPr id="26" name="Oval 25"/>
          <p:cNvSpPr/>
          <p:nvPr/>
        </p:nvSpPr>
        <p:spPr>
          <a:xfrm>
            <a:off x="378000" y="10145520"/>
            <a:ext cx="332640" cy="332640"/>
          </a:xfrm>
          <a:prstGeom prst="ellipse">
            <a:avLst/>
          </a:prstGeom>
          <a:solidFill>
            <a:srgbClr val="1F9E6E"/>
          </a:solidFill>
          <a:ln>
            <a:noFill/>
          </a:ln>
          <a:effectLst/>
        </p:spPr>
        <p:txBody>
          <a:bodyPr rtlCol="0" anchor="ctr" lIns="0" rIns="0" tIns="0" bIns="0" wrap="none"/>
          <a:lstStyle/>
          <a:p>
            <a:pPr rtl="1" algn="ctr"/>
            <a:r>
              <a:rPr sz="1300" lang="he-IL">
                <a:solidFill>
                  <a:srgbClr val="FFFFFF"/>
                </a:solidFill>
                <a:latin typeface="Varela Round"/>
                <a:cs typeface="Varela Round"/>
              </a:rPr>
              <a:t>4</a:t>
            </a:r>
          </a:p>
        </p:txBody>
      </p:sp>
      <p:pic>
        <p:nvPicPr>
          <p:cNvPr id="27" name="Ravit logo" descr="logo-24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86900" y="10058393"/>
            <a:ext cx="469899" cy="469899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8E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-907200" y="-1058400"/>
            <a:ext cx="2721600" cy="2721600"/>
          </a:xfrm>
          <a:prstGeom prst="ellipse">
            <a:avLst/>
          </a:prstGeom>
          <a:solidFill>
            <a:srgbClr val="D9F2E7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3" name="Oval 2"/>
          <p:cNvSpPr/>
          <p:nvPr/>
        </p:nvSpPr>
        <p:spPr>
          <a:xfrm>
            <a:off x="6274800" y="9253440"/>
            <a:ext cx="2268000" cy="2268000"/>
          </a:xfrm>
          <a:prstGeom prst="ellipse">
            <a:avLst/>
          </a:prstGeom>
          <a:solidFill>
            <a:srgbClr val="FDE6DA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4" name="4-Point Star 3"/>
          <p:cNvSpPr/>
          <p:nvPr/>
        </p:nvSpPr>
        <p:spPr>
          <a:xfrm>
            <a:off x="7212240" y="166320"/>
            <a:ext cx="166320" cy="166320"/>
          </a:xfrm>
          <a:prstGeom prst="star4">
            <a:avLst/>
          </a:prstGeom>
          <a:solidFill>
            <a:srgbClr val="FFC94D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5" name="4-Point Star 4"/>
          <p:cNvSpPr/>
          <p:nvPr/>
        </p:nvSpPr>
        <p:spPr>
          <a:xfrm>
            <a:off x="272160" y="9555840"/>
            <a:ext cx="151200" cy="151200"/>
          </a:xfrm>
          <a:prstGeom prst="star4">
            <a:avLst/>
          </a:prstGeom>
          <a:solidFill>
            <a:srgbClr val="FFC94D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6" name="4-Point Star 5"/>
          <p:cNvSpPr/>
          <p:nvPr/>
        </p:nvSpPr>
        <p:spPr>
          <a:xfrm>
            <a:off x="226800" y="3250800"/>
            <a:ext cx="105840" cy="105840"/>
          </a:xfrm>
          <a:prstGeom prst="star4">
            <a:avLst/>
          </a:prstGeom>
          <a:solidFill>
            <a:srgbClr val="FFC94D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7" name="Rounded Rectangle 6"/>
          <p:cNvSpPr/>
          <p:nvPr/>
        </p:nvSpPr>
        <p:spPr>
          <a:xfrm>
            <a:off x="4838400" y="438480"/>
            <a:ext cx="2268000" cy="332640"/>
          </a:xfrm>
          <a:prstGeom prst="roundRect">
            <a:avLst>
              <a:gd name="adj" fmla="val 50000"/>
            </a:avLst>
          </a:prstGeom>
          <a:solidFill>
            <a:srgbClr val="F29E38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8" name="TextBox 7"/>
          <p:cNvSpPr txBox="1"/>
          <p:nvPr/>
        </p:nvSpPr>
        <p:spPr>
          <a:xfrm>
            <a:off x="4838400" y="438480"/>
            <a:ext cx="2268000" cy="33264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ctr">
              <a:lnSpc>
                <a:spcPct val="112000"/>
              </a:lnSpc>
            </a:pPr>
            <a:r>
              <a:rPr sz="1450" b="0" lang="he-IL">
                <a:solidFill>
                  <a:srgbClr val="FFFFFF"/>
                </a:solidFill>
                <a:latin typeface="Varela Round"/>
                <a:cs typeface="Varela Round"/>
              </a:rPr>
              <a:t>צעד 3 מתוך 3</a:t>
            </a:r>
          </a:p>
        </p:txBody>
      </p:sp>
      <p:sp>
        <p:nvSpPr>
          <p:cNvPr id="9" name="Oval 8"/>
          <p:cNvSpPr/>
          <p:nvPr/>
        </p:nvSpPr>
        <p:spPr>
          <a:xfrm>
            <a:off x="5836320" y="907200"/>
            <a:ext cx="1270080" cy="1270080"/>
          </a:xfrm>
          <a:prstGeom prst="ellipse">
            <a:avLst/>
          </a:prstGeom>
          <a:solidFill>
            <a:srgbClr val="F29E38"/>
          </a:solidFill>
          <a:ln w="45360">
            <a:solidFill>
              <a:srgbClr val="FFFFFF"/>
            </a:solidFill>
          </a:ln>
          <a:effectLst/>
        </p:spPr>
        <p:txBody>
          <a:bodyPr rtlCol="0" anchor="ctr" lIns="0" rIns="0" tIns="0" bIns="0" wrap="none"/>
          <a:lstStyle/>
          <a:p>
            <a:pPr rtl="1" algn="ctr"/>
            <a:r>
              <a:rPr sz="7800" lang="he-IL">
                <a:solidFill>
                  <a:srgbClr val="FFFFFF"/>
                </a:solidFill>
                <a:latin typeface="Secular One"/>
                <a:cs typeface="Secular One"/>
              </a:rPr>
              <a:t>3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3600" y="967680"/>
            <a:ext cx="5155920" cy="7560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r">
              <a:lnSpc>
                <a:spcPct val="95000"/>
              </a:lnSpc>
            </a:pPr>
            <a:r>
              <a:rPr sz="4000" b="0" lang="he-IL">
                <a:solidFill>
                  <a:srgbClr val="1C3A2E"/>
                </a:solidFill>
                <a:latin typeface="Secular One"/>
                <a:cs typeface="Secular One"/>
              </a:rPr>
              <a:t>מעקב ודיווח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393120" y="2298240"/>
            <a:ext cx="6773760" cy="367416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pic>
        <p:nvPicPr>
          <p:cNvPr id="12" name="Picture 11" descr="mashma-s2-2dda12d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3600" y="2358720"/>
            <a:ext cx="6652800" cy="3553200"/>
          </a:xfrm>
          <a:prstGeom prst="round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453600" y="6123600"/>
            <a:ext cx="6652800" cy="1134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16000"/>
              </a:lnSpc>
            </a:pPr>
            <a:r>
              <a:rPr sz="1800" b="0" lang="he-IL">
                <a:solidFill>
                  <a:srgbClr val="2B2A3A"/>
                </a:solidFill>
                <a:latin typeface="Assistant SemiBold"/>
                <a:cs typeface="Assistant SemiBold"/>
              </a:rPr>
              <a:t>רכז דיווח – תלמיד או איש צוות – בודק שהשיחות התקיימו. אחרי כל שיחה שולחים לו עדכון קצר. אם מישהו במצוקה, מפנים ליועצת.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53600" y="7182000"/>
            <a:ext cx="6652800" cy="27216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12000"/>
              </a:lnSpc>
            </a:pPr>
            <a:r>
              <a:rPr sz="1500" b="0" lang="he-IL">
                <a:solidFill>
                  <a:srgbClr val="F29E38"/>
                </a:solidFill>
                <a:latin typeface="Varela Round"/>
                <a:cs typeface="Varela Round"/>
              </a:rPr>
              <a:t>איך זה עובד:</a:t>
            </a:r>
          </a:p>
        </p:txBody>
      </p:sp>
      <p:sp>
        <p:nvSpPr>
          <p:cNvPr id="15" name="Rounded Rectangular Callout 14"/>
          <p:cNvSpPr/>
          <p:nvPr/>
        </p:nvSpPr>
        <p:spPr>
          <a:xfrm>
            <a:off x="4989600" y="7650720"/>
            <a:ext cx="2116800" cy="695520"/>
          </a:xfrm>
          <a:prstGeom prst="wedgeRoundRectCallout">
            <a:avLst>
              <a:gd name="adj1" fmla="val 32000"/>
              <a:gd name="adj2" fmla="val -72000"/>
              <a:gd name="adj3" fmla="val 16000"/>
            </a:avLst>
          </a:prstGeom>
          <a:solidFill>
            <a:srgbClr val="FFFFFF"/>
          </a:solidFill>
          <a:ln w="22680">
            <a:solidFill>
              <a:srgbClr val="F29E38"/>
            </a:solidFill>
          </a:ln>
          <a:effectLst/>
        </p:spPr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5065200" y="7650720"/>
            <a:ext cx="1965600" cy="69552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ctr">
              <a:lnSpc>
                <a:spcPct val="100000"/>
              </a:lnSpc>
            </a:pPr>
            <a:r>
              <a:rPr sz="1400" b="0" lang="he-IL">
                <a:solidFill>
                  <a:srgbClr val="2B2A3A"/>
                </a:solidFill>
                <a:latin typeface="Assistant SemiBold"/>
                <a:cs typeface="Assistant SemiBold"/>
              </a:rPr>
              <a:t>רכז דיווח</a:t>
            </a:r>
          </a:p>
        </p:txBody>
      </p:sp>
      <p:sp>
        <p:nvSpPr>
          <p:cNvPr id="17" name="Rounded Rectangular Callout 16"/>
          <p:cNvSpPr/>
          <p:nvPr/>
        </p:nvSpPr>
        <p:spPr>
          <a:xfrm>
            <a:off x="2721600" y="7650720"/>
            <a:ext cx="2116800" cy="695520"/>
          </a:xfrm>
          <a:prstGeom prst="wedgeRoundRectCallout">
            <a:avLst>
              <a:gd name="adj1" fmla="val 32000"/>
              <a:gd name="adj2" fmla="val -72000"/>
              <a:gd name="adj3" fmla="val 16000"/>
            </a:avLst>
          </a:prstGeom>
          <a:solidFill>
            <a:srgbClr val="FFFFFF"/>
          </a:solidFill>
          <a:ln w="22680">
            <a:solidFill>
              <a:srgbClr val="F29E38"/>
            </a:solidFill>
          </a:ln>
          <a:effectLst/>
        </p:spPr>
        <p:txBody>
          <a:bodyPr rtlCol="0" anchor="ctr"/>
          <a:lstStyle/>
          <a:p/>
        </p:txBody>
      </p:sp>
      <p:sp>
        <p:nvSpPr>
          <p:cNvPr id="18" name="TextBox 17"/>
          <p:cNvSpPr txBox="1"/>
          <p:nvPr/>
        </p:nvSpPr>
        <p:spPr>
          <a:xfrm>
            <a:off x="2797200" y="7650720"/>
            <a:ext cx="1965600" cy="69552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ctr">
              <a:lnSpc>
                <a:spcPct val="100000"/>
              </a:lnSpc>
            </a:pPr>
            <a:r>
              <a:rPr sz="1400" b="0" lang="he-IL">
                <a:solidFill>
                  <a:srgbClr val="2B2A3A"/>
                </a:solidFill>
                <a:latin typeface="Assistant SemiBold"/>
                <a:cs typeface="Assistant SemiBold"/>
              </a:rPr>
              <a:t>עדכון קצר אחרי השיחה</a:t>
            </a:r>
          </a:p>
        </p:txBody>
      </p:sp>
      <p:sp>
        <p:nvSpPr>
          <p:cNvPr id="19" name="Rounded Rectangular Callout 18"/>
          <p:cNvSpPr/>
          <p:nvPr/>
        </p:nvSpPr>
        <p:spPr>
          <a:xfrm>
            <a:off x="453600" y="7650720"/>
            <a:ext cx="2116800" cy="695520"/>
          </a:xfrm>
          <a:prstGeom prst="wedgeRoundRectCallout">
            <a:avLst>
              <a:gd name="adj1" fmla="val 32000"/>
              <a:gd name="adj2" fmla="val -72000"/>
              <a:gd name="adj3" fmla="val 16000"/>
            </a:avLst>
          </a:prstGeom>
          <a:solidFill>
            <a:srgbClr val="FFFFFF"/>
          </a:solidFill>
          <a:ln w="22680">
            <a:solidFill>
              <a:srgbClr val="F29E38"/>
            </a:solidFill>
          </a:ln>
          <a:effectLst/>
        </p:spPr>
        <p:txBody>
          <a:bodyPr rtlCol="0" anchor="ctr"/>
          <a:lstStyle/>
          <a:p/>
        </p:txBody>
      </p:sp>
      <p:sp>
        <p:nvSpPr>
          <p:cNvPr id="20" name="TextBox 19"/>
          <p:cNvSpPr txBox="1"/>
          <p:nvPr/>
        </p:nvSpPr>
        <p:spPr>
          <a:xfrm>
            <a:off x="529200" y="7650720"/>
            <a:ext cx="1965600" cy="69552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ctr">
              <a:lnSpc>
                <a:spcPct val="100000"/>
              </a:lnSpc>
            </a:pPr>
            <a:r>
              <a:rPr sz="1400" b="0" lang="he-IL">
                <a:solidFill>
                  <a:srgbClr val="2B2A3A"/>
                </a:solidFill>
                <a:latin typeface="Assistant SemiBold"/>
                <a:cs typeface="Assistant SemiBold"/>
              </a:rPr>
              <a:t>מצוקה? מפנים ליועצת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453600" y="8618400"/>
            <a:ext cx="6652800" cy="1239840"/>
          </a:xfrm>
          <a:prstGeom prst="roundRect">
            <a:avLst>
              <a:gd name="adj" fmla="val 8000"/>
            </a:avLst>
          </a:prstGeom>
          <a:solidFill>
            <a:srgbClr val="D9F2E7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22" name="Rounded Rectangle 21"/>
          <p:cNvSpPr/>
          <p:nvPr/>
        </p:nvSpPr>
        <p:spPr>
          <a:xfrm>
            <a:off x="4762800" y="8467200"/>
            <a:ext cx="2192400" cy="332640"/>
          </a:xfrm>
          <a:prstGeom prst="roundRect">
            <a:avLst>
              <a:gd name="adj" fmla="val 50000"/>
            </a:avLst>
          </a:prstGeom>
          <a:solidFill>
            <a:srgbClr val="1C3A2E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23" name="TextBox 22"/>
          <p:cNvSpPr txBox="1"/>
          <p:nvPr/>
        </p:nvSpPr>
        <p:spPr>
          <a:xfrm>
            <a:off x="4762800" y="8467200"/>
            <a:ext cx="2192400" cy="33264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ctr">
              <a:lnSpc>
                <a:spcPct val="112000"/>
              </a:lnSpc>
            </a:pPr>
            <a:r>
              <a:rPr sz="1350" b="0" lang="he-IL">
                <a:solidFill>
                  <a:srgbClr val="FFFFFF"/>
                </a:solidFill>
                <a:latin typeface="Varela Round"/>
                <a:cs typeface="Varela Round"/>
              </a:rPr>
              <a:t>דוגמה מהחיים ‏·‏ בכיתה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80400" y="8875440"/>
            <a:ext cx="6199200" cy="93744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12000"/>
              </a:lnSpc>
            </a:pPr>
            <a:r>
              <a:rPr sz="1650" b="0" lang="he-IL">
                <a:solidFill>
                  <a:srgbClr val="2B2A3A"/>
                </a:solidFill>
                <a:latin typeface="Assistant Medium"/>
                <a:cs typeface="Assistant Medium"/>
              </a:rPr>
              <a:t>אחרי השיחה דני שולח לרכז הכיתה: "דיברנו ✓". פעם אחת נועה שמה לב שדני ממש לא ישן כבר כמה לילות – והיא מעדכנת את הרכז ואת היועצת.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53600" y="10221120"/>
            <a:ext cx="4536000" cy="226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12000"/>
              </a:lnSpc>
            </a:pPr>
            <a:r>
              <a:rPr sz="1000" b="0" lang="he-IL">
                <a:solidFill>
                  <a:srgbClr val="5E5B70"/>
                </a:solidFill>
                <a:latin typeface="Assistant Medium"/>
                <a:cs typeface="Assistant Medium"/>
              </a:rPr>
              <a:t>נוהל "מה נשמע"  ‏·‏  חוברת חוסן לתלמידים</a:t>
            </a:r>
          </a:p>
        </p:txBody>
      </p:sp>
      <p:sp>
        <p:nvSpPr>
          <p:cNvPr id="26" name="Oval 25"/>
          <p:cNvSpPr/>
          <p:nvPr/>
        </p:nvSpPr>
        <p:spPr>
          <a:xfrm>
            <a:off x="378000" y="10145520"/>
            <a:ext cx="332640" cy="332640"/>
          </a:xfrm>
          <a:prstGeom prst="ellipse">
            <a:avLst/>
          </a:prstGeom>
          <a:solidFill>
            <a:srgbClr val="1F9E6E"/>
          </a:solidFill>
          <a:ln>
            <a:noFill/>
          </a:ln>
          <a:effectLst/>
        </p:spPr>
        <p:txBody>
          <a:bodyPr rtlCol="0" anchor="ctr" lIns="0" rIns="0" tIns="0" bIns="0" wrap="none"/>
          <a:lstStyle/>
          <a:p>
            <a:pPr rtl="1" algn="ctr"/>
            <a:r>
              <a:rPr sz="1300" lang="he-IL">
                <a:solidFill>
                  <a:srgbClr val="FFFFFF"/>
                </a:solidFill>
                <a:latin typeface="Varela Round"/>
                <a:cs typeface="Varela Round"/>
              </a:rPr>
              <a:t>5</a:t>
            </a:r>
          </a:p>
        </p:txBody>
      </p:sp>
      <p:pic>
        <p:nvPicPr>
          <p:cNvPr id="27" name="Ravit logo" descr="logo-24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86900" y="10058393"/>
            <a:ext cx="469899" cy="469899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8E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-907200" y="-1058400"/>
            <a:ext cx="2721600" cy="2721600"/>
          </a:xfrm>
          <a:prstGeom prst="ellipse">
            <a:avLst/>
          </a:prstGeom>
          <a:solidFill>
            <a:srgbClr val="D9F2E7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3" name="Oval 2"/>
          <p:cNvSpPr/>
          <p:nvPr/>
        </p:nvSpPr>
        <p:spPr>
          <a:xfrm>
            <a:off x="6274800" y="9253440"/>
            <a:ext cx="2268000" cy="2268000"/>
          </a:xfrm>
          <a:prstGeom prst="ellipse">
            <a:avLst/>
          </a:prstGeom>
          <a:solidFill>
            <a:srgbClr val="FDE6DA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4" name="4-Point Star 3"/>
          <p:cNvSpPr/>
          <p:nvPr/>
        </p:nvSpPr>
        <p:spPr>
          <a:xfrm>
            <a:off x="7212240" y="166320"/>
            <a:ext cx="166320" cy="166320"/>
          </a:xfrm>
          <a:prstGeom prst="star4">
            <a:avLst/>
          </a:prstGeom>
          <a:solidFill>
            <a:srgbClr val="FFC94D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5" name="4-Point Star 4"/>
          <p:cNvSpPr/>
          <p:nvPr/>
        </p:nvSpPr>
        <p:spPr>
          <a:xfrm>
            <a:off x="272160" y="9555840"/>
            <a:ext cx="151200" cy="151200"/>
          </a:xfrm>
          <a:prstGeom prst="star4">
            <a:avLst/>
          </a:prstGeom>
          <a:solidFill>
            <a:srgbClr val="FFC94D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6" name="4-Point Star 5"/>
          <p:cNvSpPr/>
          <p:nvPr/>
        </p:nvSpPr>
        <p:spPr>
          <a:xfrm>
            <a:off x="226800" y="3250800"/>
            <a:ext cx="105840" cy="105840"/>
          </a:xfrm>
          <a:prstGeom prst="star4">
            <a:avLst/>
          </a:prstGeom>
          <a:solidFill>
            <a:srgbClr val="FFC94D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7" name="Rounded Rectangle 6"/>
          <p:cNvSpPr/>
          <p:nvPr/>
        </p:nvSpPr>
        <p:spPr>
          <a:xfrm>
            <a:off x="4384800" y="438480"/>
            <a:ext cx="2721600" cy="347760"/>
          </a:xfrm>
          <a:prstGeom prst="roundRect">
            <a:avLst>
              <a:gd name="adj" fmla="val 50000"/>
            </a:avLst>
          </a:prstGeom>
          <a:solidFill>
            <a:srgbClr val="1F9E6E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8" name="TextBox 7"/>
          <p:cNvSpPr txBox="1"/>
          <p:nvPr/>
        </p:nvSpPr>
        <p:spPr>
          <a:xfrm>
            <a:off x="4384800" y="438480"/>
            <a:ext cx="2721600" cy="34776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ctr">
              <a:lnSpc>
                <a:spcPct val="112000"/>
              </a:lnSpc>
            </a:pPr>
            <a:r>
              <a:rPr sz="1500" b="0" lang="he-IL">
                <a:solidFill>
                  <a:srgbClr val="FFFFFF"/>
                </a:solidFill>
                <a:latin typeface="Varela Round"/>
                <a:cs typeface="Varela Round"/>
              </a:rPr>
              <a:t>הנחיות לשיחה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3600" y="876960"/>
            <a:ext cx="6652800" cy="6804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00000"/>
              </a:lnSpc>
            </a:pPr>
            <a:r>
              <a:rPr sz="3400" b="0" lang="he-IL">
                <a:solidFill>
                  <a:srgbClr val="1C3A2E"/>
                </a:solidFill>
                <a:latin typeface="Secular One"/>
                <a:cs typeface="Secular One"/>
              </a:rPr>
              <a:t>איך מנהלים שיחת "מה נשמע"?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3600" y="1436400"/>
            <a:ext cx="6652800" cy="453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12000"/>
              </a:lnSpc>
            </a:pPr>
            <a:r>
              <a:rPr sz="1500" b="0" lang="he-IL">
                <a:solidFill>
                  <a:srgbClr val="5E5B70"/>
                </a:solidFill>
                <a:latin typeface="Assistant Medium"/>
                <a:cs typeface="Assistant Medium"/>
              </a:rPr>
              <a:t>שיחה קצרה, חמה וקשובה: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393120" y="1920240"/>
            <a:ext cx="6773760" cy="223776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pic>
        <p:nvPicPr>
          <p:cNvPr id="12" name="Picture 11" descr="mashma-x6-98e86b0b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3600" y="1980720"/>
            <a:ext cx="6652800" cy="2116800"/>
          </a:xfrm>
          <a:prstGeom prst="roundRect">
            <a:avLst/>
          </a:prstGeom>
        </p:spPr>
      </p:pic>
      <p:sp>
        <p:nvSpPr>
          <p:cNvPr id="13" name="Rounded Rectangle 12"/>
          <p:cNvSpPr/>
          <p:nvPr/>
        </p:nvSpPr>
        <p:spPr>
          <a:xfrm>
            <a:off x="453600" y="4324320"/>
            <a:ext cx="6652800" cy="12927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8900">
            <a:solidFill>
              <a:srgbClr val="1F9E6E"/>
            </a:solidFill>
          </a:ln>
          <a:effectLst/>
        </p:spPr>
        <p:txBody>
          <a:bodyPr rtlCol="0" anchor="ctr"/>
          <a:lstStyle/>
          <a:p/>
        </p:txBody>
      </p:sp>
      <p:sp>
        <p:nvSpPr>
          <p:cNvPr id="14" name="Oval 13"/>
          <p:cNvSpPr/>
          <p:nvPr/>
        </p:nvSpPr>
        <p:spPr>
          <a:xfrm>
            <a:off x="6607440" y="4781700"/>
            <a:ext cx="378000" cy="378000"/>
          </a:xfrm>
          <a:prstGeom prst="ellipse">
            <a:avLst/>
          </a:prstGeom>
          <a:solidFill>
            <a:srgbClr val="1F9E6E"/>
          </a:solidFill>
          <a:ln>
            <a:noFill/>
          </a:ln>
          <a:effectLst/>
        </p:spPr>
        <p:txBody>
          <a:bodyPr rtlCol="0" anchor="ctr" lIns="0" rIns="0" tIns="0" bIns="0" wrap="none"/>
          <a:lstStyle/>
          <a:p>
            <a:pPr rtl="1" algn="ctr"/>
            <a:r>
              <a:rPr sz="2000" lang="he-IL">
                <a:solidFill>
                  <a:srgbClr val="FFFFFF"/>
                </a:solidFill>
                <a:latin typeface="Varela Round"/>
                <a:cs typeface="Varela Round"/>
              </a:rPr>
              <a:t>✓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35040" y="4324320"/>
            <a:ext cx="5821200" cy="129276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r">
              <a:lnSpc>
                <a:spcPct val="106000"/>
              </a:lnSpc>
            </a:pPr>
            <a:r>
              <a:rPr sz="1600" b="0" lang="he-IL">
                <a:solidFill>
                  <a:srgbClr val="1F9E6E"/>
                </a:solidFill>
                <a:latin typeface="Secular One"/>
                <a:cs typeface="Secular One"/>
              </a:rPr>
              <a:t>מיקוד רגשי: </a:t>
            </a:r>
            <a:r>
              <a:rPr sz="1600" b="0" lang="he-IL">
                <a:solidFill>
                  <a:srgbClr val="2B2A3A"/>
                </a:solidFill>
                <a:latin typeface="Assistant Medium"/>
                <a:cs typeface="Assistant Medium"/>
              </a:rPr>
              <a:t>מדברים על הרגש – בלי לימודים או עבודה.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453600" y="5738040"/>
            <a:ext cx="6652800" cy="12927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8900">
            <a:solidFill>
              <a:srgbClr val="3E7CC9"/>
            </a:solidFill>
          </a:ln>
          <a:effectLst/>
        </p:spPr>
        <p:txBody>
          <a:bodyPr rtlCol="0" anchor="ctr"/>
          <a:lstStyle/>
          <a:p/>
        </p:txBody>
      </p:sp>
      <p:sp>
        <p:nvSpPr>
          <p:cNvPr id="17" name="Oval 16"/>
          <p:cNvSpPr/>
          <p:nvPr/>
        </p:nvSpPr>
        <p:spPr>
          <a:xfrm>
            <a:off x="6607440" y="6195420"/>
            <a:ext cx="378000" cy="378000"/>
          </a:xfrm>
          <a:prstGeom prst="ellipse">
            <a:avLst/>
          </a:prstGeom>
          <a:solidFill>
            <a:srgbClr val="3E7CC9"/>
          </a:solidFill>
          <a:ln>
            <a:noFill/>
          </a:ln>
          <a:effectLst/>
        </p:spPr>
        <p:txBody>
          <a:bodyPr rtlCol="0" anchor="ctr" lIns="0" rIns="0" tIns="0" bIns="0" wrap="none"/>
          <a:lstStyle/>
          <a:p>
            <a:pPr rtl="1" algn="ctr"/>
            <a:r>
              <a:rPr sz="2000" lang="he-IL">
                <a:solidFill>
                  <a:srgbClr val="FFFFFF"/>
                </a:solidFill>
                <a:latin typeface="Varela Round"/>
                <a:cs typeface="Varela Round"/>
              </a:rPr>
              <a:t>✓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35040" y="5738040"/>
            <a:ext cx="5821200" cy="129276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r">
              <a:lnSpc>
                <a:spcPct val="106000"/>
              </a:lnSpc>
            </a:pPr>
            <a:r>
              <a:rPr sz="1600" b="0" lang="he-IL">
                <a:solidFill>
                  <a:srgbClr val="3E7CC9"/>
                </a:solidFill>
                <a:latin typeface="Secular One"/>
                <a:cs typeface="Secular One"/>
              </a:rPr>
              <a:t>מקשיבים באמפתיה: </a:t>
            </a:r>
            <a:r>
              <a:rPr sz="1600" b="0" lang="he-IL">
                <a:solidFill>
                  <a:srgbClr val="2B2A3A"/>
                </a:solidFill>
                <a:latin typeface="Assistant Medium"/>
                <a:cs typeface="Assistant Medium"/>
              </a:rPr>
              <a:t>לא מנסים לפתור בעיות – נותנים מקום לשתף.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453600" y="7151760"/>
            <a:ext cx="6652800" cy="12927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8900">
            <a:solidFill>
              <a:srgbClr val="F29E38"/>
            </a:solidFill>
          </a:ln>
          <a:effectLst/>
        </p:spPr>
        <p:txBody>
          <a:bodyPr rtlCol="0" anchor="ctr"/>
          <a:lstStyle/>
          <a:p/>
        </p:txBody>
      </p:sp>
      <p:sp>
        <p:nvSpPr>
          <p:cNvPr id="20" name="Oval 19"/>
          <p:cNvSpPr/>
          <p:nvPr/>
        </p:nvSpPr>
        <p:spPr>
          <a:xfrm>
            <a:off x="6607440" y="7609140"/>
            <a:ext cx="378000" cy="378000"/>
          </a:xfrm>
          <a:prstGeom prst="ellipse">
            <a:avLst/>
          </a:prstGeom>
          <a:solidFill>
            <a:srgbClr val="F29E38"/>
          </a:solidFill>
          <a:ln>
            <a:noFill/>
          </a:ln>
          <a:effectLst/>
        </p:spPr>
        <p:txBody>
          <a:bodyPr rtlCol="0" anchor="ctr" lIns="0" rIns="0" tIns="0" bIns="0" wrap="none"/>
          <a:lstStyle/>
          <a:p>
            <a:pPr rtl="1" algn="ctr"/>
            <a:r>
              <a:rPr sz="2000" lang="he-IL">
                <a:solidFill>
                  <a:srgbClr val="FFFFFF"/>
                </a:solidFill>
                <a:latin typeface="Varela Round"/>
                <a:cs typeface="Varela Round"/>
              </a:rPr>
              <a:t>✓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35040" y="7151760"/>
            <a:ext cx="5821200" cy="129276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r">
              <a:lnSpc>
                <a:spcPct val="106000"/>
              </a:lnSpc>
            </a:pPr>
            <a:r>
              <a:rPr sz="1600" b="0" lang="he-IL">
                <a:solidFill>
                  <a:srgbClr val="F29E38"/>
                </a:solidFill>
                <a:latin typeface="Secular One"/>
                <a:cs typeface="Secular One"/>
              </a:rPr>
              <a:t>שאלות לדוגמה: </a:t>
            </a:r>
            <a:r>
              <a:rPr sz="1600" b="0" lang="he-IL">
                <a:solidFill>
                  <a:srgbClr val="2B2A3A"/>
                </a:solidFill>
                <a:latin typeface="Assistant Medium"/>
                <a:cs typeface="Assistant Medium"/>
              </a:rPr>
              <a:t>איך את/ה מרגיש/ה? ‏·‏ מה היה לך משמעותי היום? ‏·‏ מה יכול לעזור לך עכשיו?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453600" y="8565480"/>
            <a:ext cx="6652800" cy="12927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8900">
            <a:solidFill>
              <a:srgbClr val="E85D4A"/>
            </a:solidFill>
          </a:ln>
          <a:effectLst/>
        </p:spPr>
        <p:txBody>
          <a:bodyPr rtlCol="0" anchor="ctr"/>
          <a:lstStyle/>
          <a:p/>
        </p:txBody>
      </p:sp>
      <p:sp>
        <p:nvSpPr>
          <p:cNvPr id="23" name="Oval 22"/>
          <p:cNvSpPr/>
          <p:nvPr/>
        </p:nvSpPr>
        <p:spPr>
          <a:xfrm>
            <a:off x="6607440" y="9022860"/>
            <a:ext cx="378000" cy="378000"/>
          </a:xfrm>
          <a:prstGeom prst="ellipse">
            <a:avLst/>
          </a:prstGeom>
          <a:solidFill>
            <a:srgbClr val="E85D4A"/>
          </a:solidFill>
          <a:ln>
            <a:noFill/>
          </a:ln>
          <a:effectLst/>
        </p:spPr>
        <p:txBody>
          <a:bodyPr rtlCol="0" anchor="ctr" lIns="0" rIns="0" tIns="0" bIns="0" wrap="none"/>
          <a:lstStyle/>
          <a:p>
            <a:pPr rtl="1" algn="ctr"/>
            <a:r>
              <a:t/>
            </a:r>
          </a:p>
        </p:txBody>
      </p:sp>
      <p:pic>
        <p:nvPicPr>
          <p:cNvPr id="24" name="Picture 23" descr="emoji-1c4e2664c5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79260" y="9094680"/>
            <a:ext cx="234360" cy="234360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635040" y="8565480"/>
            <a:ext cx="5821200" cy="129276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r">
              <a:lnSpc>
                <a:spcPct val="106000"/>
              </a:lnSpc>
            </a:pPr>
            <a:r>
              <a:rPr sz="1600" b="0" lang="he-IL">
                <a:solidFill>
                  <a:srgbClr val="E85D4A"/>
                </a:solidFill>
                <a:latin typeface="Secular One"/>
                <a:cs typeface="Secular One"/>
              </a:rPr>
              <a:t>משהו מדאיג? </a:t>
            </a:r>
            <a:r>
              <a:rPr sz="1600" b="0" lang="he-IL">
                <a:solidFill>
                  <a:srgbClr val="2B2A3A"/>
                </a:solidFill>
                <a:latin typeface="Assistant Medium"/>
                <a:cs typeface="Assistant Medium"/>
              </a:rPr>
              <a:t>לא נשארים עם זה לבד: מעדכנים את רכז הדיווח ופונים ליועצת. מישהו בסכנה? מיד למבוגר.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453600" y="10221120"/>
            <a:ext cx="4536000" cy="226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12000"/>
              </a:lnSpc>
            </a:pPr>
            <a:r>
              <a:rPr sz="1000" b="0" lang="he-IL">
                <a:solidFill>
                  <a:srgbClr val="5E5B70"/>
                </a:solidFill>
                <a:latin typeface="Assistant Medium"/>
                <a:cs typeface="Assistant Medium"/>
              </a:rPr>
              <a:t>נוהל "מה נשמע"  ‏·‏  חוברת חוסן לתלמידים</a:t>
            </a:r>
          </a:p>
        </p:txBody>
      </p:sp>
      <p:sp>
        <p:nvSpPr>
          <p:cNvPr id="27" name="Oval 26"/>
          <p:cNvSpPr/>
          <p:nvPr/>
        </p:nvSpPr>
        <p:spPr>
          <a:xfrm>
            <a:off x="378000" y="10145520"/>
            <a:ext cx="332640" cy="332640"/>
          </a:xfrm>
          <a:prstGeom prst="ellipse">
            <a:avLst/>
          </a:prstGeom>
          <a:solidFill>
            <a:srgbClr val="1F9E6E"/>
          </a:solidFill>
          <a:ln>
            <a:noFill/>
          </a:ln>
          <a:effectLst/>
        </p:spPr>
        <p:txBody>
          <a:bodyPr rtlCol="0" anchor="ctr" lIns="0" rIns="0" tIns="0" bIns="0" wrap="none"/>
          <a:lstStyle/>
          <a:p>
            <a:pPr rtl="1" algn="ctr"/>
            <a:r>
              <a:rPr sz="1300" lang="he-IL">
                <a:solidFill>
                  <a:srgbClr val="FFFFFF"/>
                </a:solidFill>
                <a:latin typeface="Varela Round"/>
                <a:cs typeface="Varela Round"/>
              </a:rPr>
              <a:t>6</a:t>
            </a:r>
          </a:p>
        </p:txBody>
      </p:sp>
      <p:pic>
        <p:nvPicPr>
          <p:cNvPr id="28" name="Ravit logo" descr="logo-240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86900" y="10058393"/>
            <a:ext cx="469899" cy="469899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8E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-907200" y="-1058400"/>
            <a:ext cx="2721600" cy="2721600"/>
          </a:xfrm>
          <a:prstGeom prst="ellipse">
            <a:avLst/>
          </a:prstGeom>
          <a:solidFill>
            <a:srgbClr val="D9F2E7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3" name="Oval 2"/>
          <p:cNvSpPr/>
          <p:nvPr/>
        </p:nvSpPr>
        <p:spPr>
          <a:xfrm>
            <a:off x="6274800" y="9253440"/>
            <a:ext cx="2268000" cy="2268000"/>
          </a:xfrm>
          <a:prstGeom prst="ellipse">
            <a:avLst/>
          </a:prstGeom>
          <a:solidFill>
            <a:srgbClr val="FDE6DA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4" name="4-Point Star 3"/>
          <p:cNvSpPr/>
          <p:nvPr/>
        </p:nvSpPr>
        <p:spPr>
          <a:xfrm>
            <a:off x="7212240" y="166320"/>
            <a:ext cx="166320" cy="166320"/>
          </a:xfrm>
          <a:prstGeom prst="star4">
            <a:avLst/>
          </a:prstGeom>
          <a:solidFill>
            <a:srgbClr val="FFC94D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5" name="4-Point Star 4"/>
          <p:cNvSpPr/>
          <p:nvPr/>
        </p:nvSpPr>
        <p:spPr>
          <a:xfrm>
            <a:off x="272160" y="9555840"/>
            <a:ext cx="151200" cy="151200"/>
          </a:xfrm>
          <a:prstGeom prst="star4">
            <a:avLst/>
          </a:prstGeom>
          <a:solidFill>
            <a:srgbClr val="FFC94D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6" name="4-Point Star 5"/>
          <p:cNvSpPr/>
          <p:nvPr/>
        </p:nvSpPr>
        <p:spPr>
          <a:xfrm>
            <a:off x="226800" y="3250800"/>
            <a:ext cx="105840" cy="105840"/>
          </a:xfrm>
          <a:prstGeom prst="star4">
            <a:avLst/>
          </a:prstGeom>
          <a:solidFill>
            <a:srgbClr val="FFC94D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7" name="Rounded Rectangle 6"/>
          <p:cNvSpPr/>
          <p:nvPr/>
        </p:nvSpPr>
        <p:spPr>
          <a:xfrm>
            <a:off x="4384800" y="438480"/>
            <a:ext cx="2721600" cy="347760"/>
          </a:xfrm>
          <a:prstGeom prst="roundRect">
            <a:avLst>
              <a:gd name="adj" fmla="val 50000"/>
            </a:avLst>
          </a:prstGeom>
          <a:solidFill>
            <a:srgbClr val="1F9E6E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8" name="TextBox 7"/>
          <p:cNvSpPr txBox="1"/>
          <p:nvPr/>
        </p:nvSpPr>
        <p:spPr>
          <a:xfrm>
            <a:off x="4384800" y="438480"/>
            <a:ext cx="2721600" cy="34776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ctr">
              <a:lnSpc>
                <a:spcPct val="112000"/>
              </a:lnSpc>
            </a:pPr>
            <a:r>
              <a:rPr sz="1500" b="0" lang="he-IL">
                <a:solidFill>
                  <a:srgbClr val="FFFFFF"/>
                </a:solidFill>
                <a:latin typeface="Varela Round"/>
                <a:cs typeface="Varela Round"/>
              </a:rPr>
              <a:t>סיפור קצר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3600" y="876960"/>
            <a:ext cx="6652800" cy="6804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00000"/>
              </a:lnSpc>
            </a:pPr>
            <a:r>
              <a:rPr sz="3400" b="0" lang="he-IL">
                <a:solidFill>
                  <a:srgbClr val="1C3A2E"/>
                </a:solidFill>
                <a:latin typeface="Secular One"/>
                <a:cs typeface="Secular One"/>
              </a:rPr>
              <a:t>נועה מתקשרת לדני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3840480" y="1595160"/>
            <a:ext cx="3296160" cy="2630880"/>
          </a:xfrm>
          <a:prstGeom prst="roundRect">
            <a:avLst>
              <a:gd name="adj" fmla="val 5000"/>
            </a:avLst>
          </a:prstGeom>
          <a:solidFill>
            <a:srgbClr val="1C3A2E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pic>
        <p:nvPicPr>
          <p:cNvPr id="11" name="Picture 10" descr="mashma-p0-48f1fdbb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70720" y="1625400"/>
            <a:ext cx="3235680" cy="2570400"/>
          </a:xfrm>
          <a:prstGeom prst="roundRect">
            <a:avLst/>
          </a:prstGeom>
        </p:spPr>
      </p:pic>
      <p:sp>
        <p:nvSpPr>
          <p:cNvPr id="12" name="Oval 11"/>
          <p:cNvSpPr/>
          <p:nvPr/>
        </p:nvSpPr>
        <p:spPr>
          <a:xfrm>
            <a:off x="6667920" y="1716120"/>
            <a:ext cx="347760" cy="347760"/>
          </a:xfrm>
          <a:prstGeom prst="ellipse">
            <a:avLst/>
          </a:prstGeom>
          <a:solidFill>
            <a:srgbClr val="1F9E6E"/>
          </a:solidFill>
          <a:ln w="45360">
            <a:solidFill>
              <a:srgbClr val="FFFFFF"/>
            </a:solidFill>
          </a:ln>
          <a:effectLst/>
        </p:spPr>
        <p:txBody>
          <a:bodyPr rtlCol="0" anchor="ctr" lIns="0" rIns="0" tIns="0" bIns="0" wrap="none"/>
          <a:lstStyle/>
          <a:p>
            <a:pPr rtl="1" algn="ctr"/>
            <a:r>
              <a:rPr sz="1800" lang="he-IL">
                <a:solidFill>
                  <a:srgbClr val="FFFFFF"/>
                </a:solidFill>
                <a:latin typeface="Varela Round"/>
                <a:cs typeface="Varela Round"/>
              </a:rPr>
              <a:t>1</a:t>
            </a:r>
          </a:p>
        </p:txBody>
      </p:sp>
      <p:sp>
        <p:nvSpPr>
          <p:cNvPr id="13" name="Rounded Rectangular Callout 12"/>
          <p:cNvSpPr/>
          <p:nvPr/>
        </p:nvSpPr>
        <p:spPr>
          <a:xfrm>
            <a:off x="3976560" y="3969000"/>
            <a:ext cx="3024000" cy="635040"/>
          </a:xfrm>
          <a:prstGeom prst="wedgeRoundRectCallout">
            <a:avLst>
              <a:gd name="adj1" fmla="val 25000"/>
              <a:gd name="adj2" fmla="val -85000"/>
              <a:gd name="adj3" fmla="val 16000"/>
            </a:avLst>
          </a:prstGeom>
          <a:solidFill>
            <a:srgbClr val="FFFFFF"/>
          </a:solidFill>
          <a:ln w="18900">
            <a:solidFill>
              <a:srgbClr val="1C3A2E"/>
            </a:solidFill>
          </a:ln>
          <a:effectLst/>
        </p:spPr>
        <p:txBody>
          <a:bodyPr rtlCol="0" anchor="ctr"/>
          <a:lstStyle/>
          <a:p/>
        </p:txBody>
      </p:sp>
      <p:sp>
        <p:nvSpPr>
          <p:cNvPr id="14" name="TextBox 13"/>
          <p:cNvSpPr txBox="1"/>
          <p:nvPr/>
        </p:nvSpPr>
        <p:spPr>
          <a:xfrm>
            <a:off x="4052160" y="3969000"/>
            <a:ext cx="2872800" cy="63504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ctr">
              <a:lnSpc>
                <a:spcPct val="100000"/>
              </a:lnSpc>
            </a:pPr>
            <a:r>
              <a:rPr sz="1350" b="0" lang="he-IL">
                <a:solidFill>
                  <a:srgbClr val="2B2A3A"/>
                </a:solidFill>
                <a:latin typeface="Assistant SemiBold"/>
                <a:cs typeface="Assistant SemiBold"/>
              </a:rPr>
              <a:t>הגיע התור שלי להתקשר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916080" y="4694760"/>
            <a:ext cx="3144960" cy="112644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08000"/>
              </a:lnSpc>
            </a:pPr>
            <a:r>
              <a:rPr sz="1500" b="0" lang="he-IL">
                <a:solidFill>
                  <a:srgbClr val="2B2A3A"/>
                </a:solidFill>
                <a:latin typeface="Assistant Medium"/>
                <a:cs typeface="Assistant Medium"/>
              </a:rPr>
              <a:t>תקופת חירום, לומדים מהבית. בערב נועה מתקשרת לשותף הקבוע שלה, דני.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423360" y="1595160"/>
            <a:ext cx="3296160" cy="2630880"/>
          </a:xfrm>
          <a:prstGeom prst="roundRect">
            <a:avLst>
              <a:gd name="adj" fmla="val 5000"/>
            </a:avLst>
          </a:prstGeom>
          <a:solidFill>
            <a:srgbClr val="1C3A2E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pic>
        <p:nvPicPr>
          <p:cNvPr id="17" name="Picture 16" descr="mashma-p1-8e828562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3600" y="1625400"/>
            <a:ext cx="3235680" cy="2570400"/>
          </a:xfrm>
          <a:prstGeom prst="roundRect">
            <a:avLst/>
          </a:prstGeom>
        </p:spPr>
      </p:pic>
      <p:sp>
        <p:nvSpPr>
          <p:cNvPr id="18" name="Oval 17"/>
          <p:cNvSpPr/>
          <p:nvPr/>
        </p:nvSpPr>
        <p:spPr>
          <a:xfrm>
            <a:off x="3250800" y="1716120"/>
            <a:ext cx="347760" cy="347760"/>
          </a:xfrm>
          <a:prstGeom prst="ellipse">
            <a:avLst/>
          </a:prstGeom>
          <a:solidFill>
            <a:srgbClr val="1F9E6E"/>
          </a:solidFill>
          <a:ln w="45360">
            <a:solidFill>
              <a:srgbClr val="FFFFFF"/>
            </a:solidFill>
          </a:ln>
          <a:effectLst/>
        </p:spPr>
        <p:txBody>
          <a:bodyPr rtlCol="0" anchor="ctr" lIns="0" rIns="0" tIns="0" bIns="0" wrap="none"/>
          <a:lstStyle/>
          <a:p>
            <a:pPr rtl="1" algn="ctr"/>
            <a:r>
              <a:rPr sz="1800" lang="he-IL">
                <a:solidFill>
                  <a:srgbClr val="FFFFFF"/>
                </a:solidFill>
                <a:latin typeface="Varela Round"/>
                <a:cs typeface="Varela Round"/>
              </a:rPr>
              <a:t>2</a:t>
            </a:r>
          </a:p>
        </p:txBody>
      </p:sp>
      <p:sp>
        <p:nvSpPr>
          <p:cNvPr id="19" name="Rounded Rectangular Callout 18"/>
          <p:cNvSpPr/>
          <p:nvPr/>
        </p:nvSpPr>
        <p:spPr>
          <a:xfrm>
            <a:off x="559440" y="3969000"/>
            <a:ext cx="3024000" cy="635040"/>
          </a:xfrm>
          <a:prstGeom prst="wedgeRoundRectCallout">
            <a:avLst>
              <a:gd name="adj1" fmla="val 25000"/>
              <a:gd name="adj2" fmla="val -85000"/>
              <a:gd name="adj3" fmla="val 16000"/>
            </a:avLst>
          </a:prstGeom>
          <a:solidFill>
            <a:srgbClr val="FFFFFF"/>
          </a:solidFill>
          <a:ln w="18900">
            <a:solidFill>
              <a:srgbClr val="1C3A2E"/>
            </a:solidFill>
          </a:ln>
          <a:effectLst/>
        </p:spPr>
        <p:txBody>
          <a:bodyPr rtlCol="0" anchor="ctr"/>
          <a:lstStyle/>
          <a:p/>
        </p:txBody>
      </p:sp>
      <p:sp>
        <p:nvSpPr>
          <p:cNvPr id="20" name="TextBox 19"/>
          <p:cNvSpPr txBox="1"/>
          <p:nvPr/>
        </p:nvSpPr>
        <p:spPr>
          <a:xfrm>
            <a:off x="635040" y="3969000"/>
            <a:ext cx="2872800" cy="63504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ctr">
              <a:lnSpc>
                <a:spcPct val="100000"/>
              </a:lnSpc>
            </a:pPr>
            <a:r>
              <a:rPr sz="1350" b="0" lang="he-IL">
                <a:solidFill>
                  <a:srgbClr val="2B2A3A"/>
                </a:solidFill>
                <a:latin typeface="Assistant SemiBold"/>
                <a:cs typeface="Assistant SemiBold"/>
              </a:rPr>
              <a:t>מה שלומך? איך אתה מתמודד?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98960" y="4694760"/>
            <a:ext cx="3144960" cy="112644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08000"/>
              </a:lnSpc>
            </a:pPr>
            <a:r>
              <a:rPr sz="1500" b="0" lang="he-IL">
                <a:solidFill>
                  <a:srgbClr val="2B2A3A"/>
                </a:solidFill>
                <a:latin typeface="Assistant Medium"/>
                <a:cs typeface="Assistant Medium"/>
              </a:rPr>
              <a:t>היא לא שואלת על שיעורי בית – רק על הרגש, ומקשיבה.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3840480" y="5866560"/>
            <a:ext cx="3296160" cy="2630880"/>
          </a:xfrm>
          <a:prstGeom prst="roundRect">
            <a:avLst>
              <a:gd name="adj" fmla="val 5000"/>
            </a:avLst>
          </a:prstGeom>
          <a:solidFill>
            <a:srgbClr val="1C3A2E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pic>
        <p:nvPicPr>
          <p:cNvPr id="23" name="Picture 22" descr="mashma-p2-50c855ff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70720" y="5896800"/>
            <a:ext cx="3235680" cy="2570400"/>
          </a:xfrm>
          <a:prstGeom prst="roundRect">
            <a:avLst/>
          </a:prstGeom>
        </p:spPr>
      </p:pic>
      <p:sp>
        <p:nvSpPr>
          <p:cNvPr id="24" name="Oval 23"/>
          <p:cNvSpPr/>
          <p:nvPr/>
        </p:nvSpPr>
        <p:spPr>
          <a:xfrm>
            <a:off x="6667920" y="5987520"/>
            <a:ext cx="347760" cy="347760"/>
          </a:xfrm>
          <a:prstGeom prst="ellipse">
            <a:avLst/>
          </a:prstGeom>
          <a:solidFill>
            <a:srgbClr val="1F9E6E"/>
          </a:solidFill>
          <a:ln w="45360">
            <a:solidFill>
              <a:srgbClr val="FFFFFF"/>
            </a:solidFill>
          </a:ln>
          <a:effectLst/>
        </p:spPr>
        <p:txBody>
          <a:bodyPr rtlCol="0" anchor="ctr" lIns="0" rIns="0" tIns="0" bIns="0" wrap="none"/>
          <a:lstStyle/>
          <a:p>
            <a:pPr rtl="1" algn="ctr"/>
            <a:r>
              <a:rPr sz="1800" lang="he-IL">
                <a:solidFill>
                  <a:srgbClr val="FFFFFF"/>
                </a:solidFill>
                <a:latin typeface="Varela Round"/>
                <a:cs typeface="Varela Round"/>
              </a:rPr>
              <a:t>3</a:t>
            </a:r>
          </a:p>
        </p:txBody>
      </p:sp>
      <p:sp>
        <p:nvSpPr>
          <p:cNvPr id="25" name="Rounded Rectangular Callout 24"/>
          <p:cNvSpPr/>
          <p:nvPr/>
        </p:nvSpPr>
        <p:spPr>
          <a:xfrm>
            <a:off x="3976560" y="8240400"/>
            <a:ext cx="3024000" cy="635040"/>
          </a:xfrm>
          <a:prstGeom prst="wedgeRoundRectCallout">
            <a:avLst>
              <a:gd name="adj1" fmla="val 25000"/>
              <a:gd name="adj2" fmla="val -85000"/>
              <a:gd name="adj3" fmla="val 16000"/>
            </a:avLst>
          </a:prstGeom>
          <a:solidFill>
            <a:srgbClr val="FFFFFF"/>
          </a:solidFill>
          <a:ln w="18900">
            <a:solidFill>
              <a:srgbClr val="1C3A2E"/>
            </a:solidFill>
          </a:ln>
          <a:effectLst/>
        </p:spPr>
        <p:txBody>
          <a:bodyPr rtlCol="0" anchor="ctr"/>
          <a:lstStyle/>
          <a:p/>
        </p:txBody>
      </p:sp>
      <p:sp>
        <p:nvSpPr>
          <p:cNvPr id="26" name="TextBox 25"/>
          <p:cNvSpPr txBox="1"/>
          <p:nvPr/>
        </p:nvSpPr>
        <p:spPr>
          <a:xfrm>
            <a:off x="4052160" y="8240400"/>
            <a:ext cx="2872800" cy="63504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ctr">
              <a:lnSpc>
                <a:spcPct val="100000"/>
              </a:lnSpc>
            </a:pPr>
            <a:r>
              <a:rPr sz="1350" b="0" lang="he-IL">
                <a:solidFill>
                  <a:srgbClr val="2B2A3A"/>
                </a:solidFill>
                <a:latin typeface="Assistant SemiBold"/>
                <a:cs typeface="Assistant SemiBold"/>
              </a:rPr>
              <a:t>מה יכול לעזור לך עכשיו?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3916080" y="8966160"/>
            <a:ext cx="3144960" cy="112644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08000"/>
              </a:lnSpc>
            </a:pPr>
            <a:r>
              <a:rPr sz="1500" b="0" lang="he-IL">
                <a:solidFill>
                  <a:srgbClr val="2B2A3A"/>
                </a:solidFill>
                <a:latin typeface="Assistant Medium"/>
                <a:cs typeface="Assistant Medium"/>
              </a:rPr>
              <a:t>דני מספר שקשה לו לישון. נועה לא מנסה לפתור – רק שואלת מה יעזור.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423360" y="5866560"/>
            <a:ext cx="3296160" cy="2630880"/>
          </a:xfrm>
          <a:prstGeom prst="roundRect">
            <a:avLst>
              <a:gd name="adj" fmla="val 5000"/>
            </a:avLst>
          </a:prstGeom>
          <a:solidFill>
            <a:srgbClr val="1C3A2E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pic>
        <p:nvPicPr>
          <p:cNvPr id="29" name="Picture 28" descr="mashma-p3-84832a52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3600" y="5896800"/>
            <a:ext cx="3235680" cy="2570400"/>
          </a:xfrm>
          <a:prstGeom prst="roundRect">
            <a:avLst/>
          </a:prstGeom>
        </p:spPr>
      </p:pic>
      <p:sp>
        <p:nvSpPr>
          <p:cNvPr id="30" name="Oval 29"/>
          <p:cNvSpPr/>
          <p:nvPr/>
        </p:nvSpPr>
        <p:spPr>
          <a:xfrm>
            <a:off x="3250800" y="5987520"/>
            <a:ext cx="347760" cy="347760"/>
          </a:xfrm>
          <a:prstGeom prst="ellipse">
            <a:avLst/>
          </a:prstGeom>
          <a:solidFill>
            <a:srgbClr val="1F9E6E"/>
          </a:solidFill>
          <a:ln w="45360">
            <a:solidFill>
              <a:srgbClr val="FFFFFF"/>
            </a:solidFill>
          </a:ln>
          <a:effectLst/>
        </p:spPr>
        <p:txBody>
          <a:bodyPr rtlCol="0" anchor="ctr" lIns="0" rIns="0" tIns="0" bIns="0" wrap="none"/>
          <a:lstStyle/>
          <a:p>
            <a:pPr rtl="1" algn="ctr"/>
            <a:r>
              <a:rPr sz="1800" lang="he-IL">
                <a:solidFill>
                  <a:srgbClr val="FFFFFF"/>
                </a:solidFill>
                <a:latin typeface="Varela Round"/>
                <a:cs typeface="Varela Round"/>
              </a:rPr>
              <a:t>4</a:t>
            </a:r>
          </a:p>
        </p:txBody>
      </p:sp>
      <p:sp>
        <p:nvSpPr>
          <p:cNvPr id="31" name="Rounded Rectangular Callout 30"/>
          <p:cNvSpPr/>
          <p:nvPr/>
        </p:nvSpPr>
        <p:spPr>
          <a:xfrm>
            <a:off x="559440" y="8240400"/>
            <a:ext cx="3024000" cy="635040"/>
          </a:xfrm>
          <a:prstGeom prst="wedgeRoundRectCallout">
            <a:avLst>
              <a:gd name="adj1" fmla="val 25000"/>
              <a:gd name="adj2" fmla="val -85000"/>
              <a:gd name="adj3" fmla="val 16000"/>
            </a:avLst>
          </a:prstGeom>
          <a:solidFill>
            <a:srgbClr val="FFFFFF"/>
          </a:solidFill>
          <a:ln w="18900">
            <a:solidFill>
              <a:srgbClr val="1C3A2E"/>
            </a:solidFill>
          </a:ln>
          <a:effectLst/>
        </p:spPr>
        <p:txBody>
          <a:bodyPr rtlCol="0" anchor="ctr"/>
          <a:lstStyle/>
          <a:p/>
        </p:txBody>
      </p:sp>
      <p:sp>
        <p:nvSpPr>
          <p:cNvPr id="32" name="TextBox 31"/>
          <p:cNvSpPr txBox="1"/>
          <p:nvPr/>
        </p:nvSpPr>
        <p:spPr>
          <a:xfrm>
            <a:off x="635040" y="8240400"/>
            <a:ext cx="2872800" cy="63504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ctr">
              <a:lnSpc>
                <a:spcPct val="100000"/>
              </a:lnSpc>
            </a:pPr>
            <a:r>
              <a:rPr sz="1350" b="0" lang="he-IL">
                <a:solidFill>
                  <a:srgbClr val="2B2A3A"/>
                </a:solidFill>
                <a:latin typeface="Assistant SemiBold"/>
                <a:cs typeface="Assistant SemiBold"/>
              </a:rPr>
              <a:t>דיברנו ✓ ויש משהו לבדוק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498960" y="8966160"/>
            <a:ext cx="3144960" cy="112644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08000"/>
              </a:lnSpc>
            </a:pPr>
            <a:r>
              <a:rPr sz="1500" b="0" lang="he-IL">
                <a:solidFill>
                  <a:srgbClr val="2B2A3A"/>
                </a:solidFill>
                <a:latin typeface="Assistant Medium"/>
                <a:cs typeface="Assistant Medium"/>
              </a:rPr>
              <a:t>היא שולחת עדכון קצר לרכז הדיווח, שמעדכן את היועצת.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453600" y="10221120"/>
            <a:ext cx="4536000" cy="226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12000"/>
              </a:lnSpc>
            </a:pPr>
            <a:r>
              <a:rPr sz="1000" b="0" lang="he-IL">
                <a:solidFill>
                  <a:srgbClr val="5E5B70"/>
                </a:solidFill>
                <a:latin typeface="Assistant Medium"/>
                <a:cs typeface="Assistant Medium"/>
              </a:rPr>
              <a:t>נוהל "מה נשמע"  ‏·‏  חוברת חוסן לתלמידים</a:t>
            </a:r>
          </a:p>
        </p:txBody>
      </p:sp>
      <p:sp>
        <p:nvSpPr>
          <p:cNvPr id="35" name="Oval 34"/>
          <p:cNvSpPr/>
          <p:nvPr/>
        </p:nvSpPr>
        <p:spPr>
          <a:xfrm>
            <a:off x="378000" y="10145520"/>
            <a:ext cx="332640" cy="332640"/>
          </a:xfrm>
          <a:prstGeom prst="ellipse">
            <a:avLst/>
          </a:prstGeom>
          <a:solidFill>
            <a:srgbClr val="1F9E6E"/>
          </a:solidFill>
          <a:ln>
            <a:noFill/>
          </a:ln>
          <a:effectLst/>
        </p:spPr>
        <p:txBody>
          <a:bodyPr rtlCol="0" anchor="ctr" lIns="0" rIns="0" tIns="0" bIns="0" wrap="none"/>
          <a:lstStyle/>
          <a:p>
            <a:pPr rtl="1" algn="ctr"/>
            <a:r>
              <a:rPr sz="1300" lang="he-IL">
                <a:solidFill>
                  <a:srgbClr val="FFFFFF"/>
                </a:solidFill>
                <a:latin typeface="Varela Round"/>
                <a:cs typeface="Varela Round"/>
              </a:rPr>
              <a:t>7</a:t>
            </a:r>
          </a:p>
        </p:txBody>
      </p:sp>
      <p:pic>
        <p:nvPicPr>
          <p:cNvPr id="36" name="Ravit logo" descr="logo-240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86900" y="10058393"/>
            <a:ext cx="469899" cy="469899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7560000" cy="196560"/>
          </a:xfrm>
          <a:prstGeom prst="rect">
            <a:avLst/>
          </a:prstGeom>
          <a:solidFill>
            <a:srgbClr val="1F9E6E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3" name="Rounded Rectangle 2"/>
          <p:cNvSpPr/>
          <p:nvPr/>
        </p:nvSpPr>
        <p:spPr>
          <a:xfrm>
            <a:off x="4384800" y="438480"/>
            <a:ext cx="2721600" cy="347760"/>
          </a:xfrm>
          <a:prstGeom prst="roundRect">
            <a:avLst>
              <a:gd name="adj" fmla="val 50000"/>
            </a:avLst>
          </a:prstGeom>
          <a:solidFill>
            <a:srgbClr val="1F9E6E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4" name="TextBox 3"/>
          <p:cNvSpPr txBox="1"/>
          <p:nvPr/>
        </p:nvSpPr>
        <p:spPr>
          <a:xfrm>
            <a:off x="4384800" y="438480"/>
            <a:ext cx="2721600" cy="34776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ctr">
              <a:lnSpc>
                <a:spcPct val="112000"/>
              </a:lnSpc>
            </a:pPr>
            <a:r>
              <a:rPr sz="1500" b="0" lang="he-IL">
                <a:solidFill>
                  <a:srgbClr val="FFFFFF"/>
                </a:solidFill>
                <a:latin typeface="Varela Round"/>
                <a:cs typeface="Varela Round"/>
              </a:rPr>
              <a:t>תורכם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3600" y="876960"/>
            <a:ext cx="6652800" cy="6804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00000"/>
              </a:lnSpc>
            </a:pPr>
            <a:r>
              <a:rPr sz="3400" b="0" lang="he-IL">
                <a:solidFill>
                  <a:srgbClr val="1C3A2E"/>
                </a:solidFill>
                <a:latin typeface="Secular One"/>
                <a:cs typeface="Secular One"/>
              </a:rPr>
              <a:t>תורכם: שיחת "מה נשמע" שלי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3600" y="1436400"/>
            <a:ext cx="6652800" cy="453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12000"/>
              </a:lnSpc>
            </a:pPr>
            <a:r>
              <a:rPr sz="1500" b="0" lang="he-IL">
                <a:solidFill>
                  <a:srgbClr val="5E5B70"/>
                </a:solidFill>
                <a:latin typeface="Assistant Medium"/>
                <a:cs typeface="Assistant Medium"/>
              </a:rPr>
              <a:t>מתכננים שיחה עם שותף/ה מהכיתה. עונים לבד, בכתב.</a:t>
            </a:r>
          </a:p>
        </p:txBody>
      </p:sp>
      <p:sp>
        <p:nvSpPr>
          <p:cNvPr id="7" name="Oval 6"/>
          <p:cNvSpPr/>
          <p:nvPr/>
        </p:nvSpPr>
        <p:spPr>
          <a:xfrm>
            <a:off x="6773760" y="1814400"/>
            <a:ext cx="332640" cy="332640"/>
          </a:xfrm>
          <a:prstGeom prst="ellipse">
            <a:avLst/>
          </a:prstGeom>
          <a:solidFill>
            <a:srgbClr val="1F9E6E"/>
          </a:solidFill>
          <a:ln>
            <a:noFill/>
          </a:ln>
          <a:effectLst/>
        </p:spPr>
        <p:txBody>
          <a:bodyPr rtlCol="0" anchor="ctr" lIns="0" rIns="0" tIns="0" bIns="0" wrap="none"/>
          <a:lstStyle/>
          <a:p>
            <a:pPr rtl="1" algn="ctr"/>
            <a:r>
              <a:rPr sz="1700" lang="he-IL">
                <a:solidFill>
                  <a:srgbClr val="FFFFFF"/>
                </a:solidFill>
                <a:latin typeface="Varela Round"/>
                <a:cs typeface="Varela Round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3600" y="1829520"/>
            <a:ext cx="6199200" cy="5292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08000"/>
              </a:lnSpc>
            </a:pPr>
            <a:r>
              <a:rPr sz="1550" b="0" lang="he-IL">
                <a:solidFill>
                  <a:srgbClr val="2B2A3A"/>
                </a:solidFill>
                <a:latin typeface="Assistant SemiBold"/>
                <a:cs typeface="Assistant SemiBold"/>
              </a:rPr>
              <a:t>מי יכול/ה להיות השותף/ה הקבוע/ה שלי? למה?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453600" y="2509920"/>
            <a:ext cx="6199200" cy="0"/>
          </a:xfrm>
          <a:prstGeom prst="line">
            <a:avLst/>
          </a:prstGeom>
          <a:ln w="12096">
            <a:solidFill>
              <a:srgbClr val="BDB6A6"/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or 9"/>
          <p:cNvCxnSpPr/>
          <p:nvPr/>
        </p:nvCxnSpPr>
        <p:spPr>
          <a:xfrm>
            <a:off x="453600" y="2842560"/>
            <a:ext cx="6199200" cy="0"/>
          </a:xfrm>
          <a:prstGeom prst="line">
            <a:avLst/>
          </a:prstGeom>
          <a:ln w="12096">
            <a:solidFill>
              <a:srgbClr val="BDB6A6"/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Oval 10"/>
          <p:cNvSpPr/>
          <p:nvPr/>
        </p:nvSpPr>
        <p:spPr>
          <a:xfrm>
            <a:off x="6773760" y="3205440"/>
            <a:ext cx="332640" cy="332640"/>
          </a:xfrm>
          <a:prstGeom prst="ellipse">
            <a:avLst/>
          </a:prstGeom>
          <a:solidFill>
            <a:srgbClr val="3E7CC9"/>
          </a:solidFill>
          <a:ln>
            <a:noFill/>
          </a:ln>
          <a:effectLst/>
        </p:spPr>
        <p:txBody>
          <a:bodyPr rtlCol="0" anchor="ctr" lIns="0" rIns="0" tIns="0" bIns="0" wrap="none"/>
          <a:lstStyle/>
          <a:p>
            <a:pPr rtl="1" algn="ctr"/>
            <a:r>
              <a:rPr sz="1700" lang="he-IL">
                <a:solidFill>
                  <a:srgbClr val="FFFFFF"/>
                </a:solidFill>
                <a:latin typeface="Varela Round"/>
                <a:cs typeface="Varela Round"/>
              </a:rPr>
              <a:t>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3600" y="3220560"/>
            <a:ext cx="6199200" cy="5292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08000"/>
              </a:lnSpc>
            </a:pPr>
            <a:r>
              <a:rPr sz="1550" b="0" lang="he-IL">
                <a:solidFill>
                  <a:srgbClr val="2B2A3A"/>
                </a:solidFill>
                <a:latin typeface="Assistant SemiBold"/>
                <a:cs typeface="Assistant SemiBold"/>
              </a:rPr>
              <a:t>כתבו שתי שאלות פתיחה שמתמקדות ברגש: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453600" y="3900960"/>
            <a:ext cx="6199200" cy="0"/>
          </a:xfrm>
          <a:prstGeom prst="line">
            <a:avLst/>
          </a:prstGeom>
          <a:ln w="12096">
            <a:solidFill>
              <a:srgbClr val="BDB6A6"/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or 13"/>
          <p:cNvCxnSpPr/>
          <p:nvPr/>
        </p:nvCxnSpPr>
        <p:spPr>
          <a:xfrm>
            <a:off x="453600" y="4233600"/>
            <a:ext cx="6199200" cy="0"/>
          </a:xfrm>
          <a:prstGeom prst="line">
            <a:avLst/>
          </a:prstGeom>
          <a:ln w="12096">
            <a:solidFill>
              <a:srgbClr val="BDB6A6"/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Oval 14"/>
          <p:cNvSpPr/>
          <p:nvPr/>
        </p:nvSpPr>
        <p:spPr>
          <a:xfrm>
            <a:off x="6773760" y="4596480"/>
            <a:ext cx="332640" cy="332640"/>
          </a:xfrm>
          <a:prstGeom prst="ellipse">
            <a:avLst/>
          </a:prstGeom>
          <a:solidFill>
            <a:srgbClr val="F29E38"/>
          </a:solidFill>
          <a:ln>
            <a:noFill/>
          </a:ln>
          <a:effectLst/>
        </p:spPr>
        <p:txBody>
          <a:bodyPr rtlCol="0" anchor="ctr" lIns="0" rIns="0" tIns="0" bIns="0" wrap="none"/>
          <a:lstStyle/>
          <a:p>
            <a:pPr rtl="1" algn="ctr"/>
            <a:r>
              <a:rPr sz="1700" lang="he-IL">
                <a:solidFill>
                  <a:srgbClr val="FFFFFF"/>
                </a:solidFill>
                <a:latin typeface="Varela Round"/>
                <a:cs typeface="Varela Round"/>
              </a:rPr>
              <a:t>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53600" y="4611600"/>
            <a:ext cx="6199200" cy="5292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08000"/>
              </a:lnSpc>
            </a:pPr>
            <a:r>
              <a:rPr sz="1550" b="0" lang="he-IL">
                <a:solidFill>
                  <a:srgbClr val="2B2A3A"/>
                </a:solidFill>
                <a:latin typeface="Assistant SemiBold"/>
                <a:cs typeface="Assistant SemiBold"/>
              </a:rPr>
              <a:t>מה אעשה אם ארצה "לפתור" לשותף/ה את הבעיה?</a:t>
            </a:r>
          </a:p>
        </p:txBody>
      </p:sp>
      <p:cxnSp>
        <p:nvCxnSpPr>
          <p:cNvPr id="17" name="Connector 16"/>
          <p:cNvCxnSpPr/>
          <p:nvPr/>
        </p:nvCxnSpPr>
        <p:spPr>
          <a:xfrm>
            <a:off x="453600" y="5292000"/>
            <a:ext cx="6199200" cy="0"/>
          </a:xfrm>
          <a:prstGeom prst="line">
            <a:avLst/>
          </a:prstGeom>
          <a:ln w="12096">
            <a:solidFill>
              <a:srgbClr val="BDB6A6"/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Connector 17"/>
          <p:cNvCxnSpPr/>
          <p:nvPr/>
        </p:nvCxnSpPr>
        <p:spPr>
          <a:xfrm>
            <a:off x="453600" y="5624640"/>
            <a:ext cx="6199200" cy="0"/>
          </a:xfrm>
          <a:prstGeom prst="line">
            <a:avLst/>
          </a:prstGeom>
          <a:ln w="12096">
            <a:solidFill>
              <a:srgbClr val="BDB6A6"/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Oval 18"/>
          <p:cNvSpPr/>
          <p:nvPr/>
        </p:nvSpPr>
        <p:spPr>
          <a:xfrm>
            <a:off x="6773760" y="5987520"/>
            <a:ext cx="332640" cy="332640"/>
          </a:xfrm>
          <a:prstGeom prst="ellipse">
            <a:avLst/>
          </a:prstGeom>
          <a:solidFill>
            <a:srgbClr val="E85D4A"/>
          </a:solidFill>
          <a:ln>
            <a:noFill/>
          </a:ln>
          <a:effectLst/>
        </p:spPr>
        <p:txBody>
          <a:bodyPr rtlCol="0" anchor="ctr" lIns="0" rIns="0" tIns="0" bIns="0" wrap="none"/>
          <a:lstStyle/>
          <a:p>
            <a:pPr rtl="1" algn="ctr"/>
            <a:r>
              <a:rPr sz="1700" lang="he-IL">
                <a:solidFill>
                  <a:srgbClr val="FFFFFF"/>
                </a:solidFill>
                <a:latin typeface="Varela Round"/>
                <a:cs typeface="Varela Round"/>
              </a:rPr>
              <a:t>4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53600" y="6002640"/>
            <a:ext cx="6199200" cy="5292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08000"/>
              </a:lnSpc>
            </a:pPr>
            <a:r>
              <a:rPr sz="1550" b="0" lang="he-IL">
                <a:solidFill>
                  <a:srgbClr val="2B2A3A"/>
                </a:solidFill>
                <a:latin typeface="Assistant SemiBold"/>
                <a:cs typeface="Assistant SemiBold"/>
              </a:rPr>
              <a:t>מה אכתוב לרכז הדיווח אחרי השיחה?</a:t>
            </a:r>
          </a:p>
        </p:txBody>
      </p:sp>
      <p:cxnSp>
        <p:nvCxnSpPr>
          <p:cNvPr id="21" name="Connector 20"/>
          <p:cNvCxnSpPr/>
          <p:nvPr/>
        </p:nvCxnSpPr>
        <p:spPr>
          <a:xfrm>
            <a:off x="453600" y="6683040"/>
            <a:ext cx="6199200" cy="0"/>
          </a:xfrm>
          <a:prstGeom prst="line">
            <a:avLst/>
          </a:prstGeom>
          <a:ln w="12096">
            <a:solidFill>
              <a:srgbClr val="BDB6A6"/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Connector 21"/>
          <p:cNvCxnSpPr/>
          <p:nvPr/>
        </p:nvCxnSpPr>
        <p:spPr>
          <a:xfrm>
            <a:off x="453600" y="7015680"/>
            <a:ext cx="6199200" cy="0"/>
          </a:xfrm>
          <a:prstGeom prst="line">
            <a:avLst/>
          </a:prstGeom>
          <a:ln w="12096">
            <a:solidFill>
              <a:srgbClr val="BDB6A6"/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Oval 22"/>
          <p:cNvSpPr/>
          <p:nvPr/>
        </p:nvSpPr>
        <p:spPr>
          <a:xfrm>
            <a:off x="6773760" y="7378560"/>
            <a:ext cx="332640" cy="332640"/>
          </a:xfrm>
          <a:prstGeom prst="ellipse">
            <a:avLst/>
          </a:prstGeom>
          <a:solidFill>
            <a:srgbClr val="8A5CC9"/>
          </a:solidFill>
          <a:ln>
            <a:noFill/>
          </a:ln>
          <a:effectLst/>
        </p:spPr>
        <p:txBody>
          <a:bodyPr rtlCol="0" anchor="ctr" lIns="0" rIns="0" tIns="0" bIns="0" wrap="none"/>
          <a:lstStyle/>
          <a:p>
            <a:pPr rtl="1" algn="ctr"/>
            <a:r>
              <a:rPr sz="1700" lang="he-IL">
                <a:solidFill>
                  <a:srgbClr val="FFFFFF"/>
                </a:solidFill>
                <a:latin typeface="Varela Round"/>
                <a:cs typeface="Varela Round"/>
              </a:rPr>
              <a:t>5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53600" y="7393680"/>
            <a:ext cx="6199200" cy="5292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08000"/>
              </a:lnSpc>
            </a:pPr>
            <a:r>
              <a:rPr sz="1550" b="0" lang="he-IL">
                <a:solidFill>
                  <a:srgbClr val="2B2A3A"/>
                </a:solidFill>
                <a:latin typeface="Assistant SemiBold"/>
                <a:cs typeface="Assistant SemiBold"/>
              </a:rPr>
              <a:t>אם בשיחה עולה משהו מדאיג – למי אפנה?</a:t>
            </a:r>
          </a:p>
        </p:txBody>
      </p:sp>
      <p:cxnSp>
        <p:nvCxnSpPr>
          <p:cNvPr id="25" name="Connector 24"/>
          <p:cNvCxnSpPr/>
          <p:nvPr/>
        </p:nvCxnSpPr>
        <p:spPr>
          <a:xfrm>
            <a:off x="453600" y="8074080"/>
            <a:ext cx="6199200" cy="0"/>
          </a:xfrm>
          <a:prstGeom prst="line">
            <a:avLst/>
          </a:prstGeom>
          <a:ln w="12096">
            <a:solidFill>
              <a:srgbClr val="BDB6A6"/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Connector 25"/>
          <p:cNvCxnSpPr/>
          <p:nvPr/>
        </p:nvCxnSpPr>
        <p:spPr>
          <a:xfrm>
            <a:off x="453600" y="8406720"/>
            <a:ext cx="6199200" cy="0"/>
          </a:xfrm>
          <a:prstGeom prst="line">
            <a:avLst/>
          </a:prstGeom>
          <a:ln w="12096">
            <a:solidFill>
              <a:srgbClr val="BDB6A6"/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453600" y="10221120"/>
            <a:ext cx="4536000" cy="226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12000"/>
              </a:lnSpc>
            </a:pPr>
            <a:r>
              <a:rPr sz="1000" b="0" lang="he-IL">
                <a:solidFill>
                  <a:srgbClr val="5E5B70"/>
                </a:solidFill>
                <a:latin typeface="Assistant Medium"/>
                <a:cs typeface="Assistant Medium"/>
              </a:rPr>
              <a:t>נוהל "מה נשמע"  ‏·‏  חוברת חוסן לתלמידים</a:t>
            </a:r>
          </a:p>
        </p:txBody>
      </p:sp>
      <p:sp>
        <p:nvSpPr>
          <p:cNvPr id="28" name="Oval 27"/>
          <p:cNvSpPr/>
          <p:nvPr/>
        </p:nvSpPr>
        <p:spPr>
          <a:xfrm>
            <a:off x="378000" y="10145520"/>
            <a:ext cx="332640" cy="332640"/>
          </a:xfrm>
          <a:prstGeom prst="ellipse">
            <a:avLst/>
          </a:prstGeom>
          <a:solidFill>
            <a:srgbClr val="1F9E6E"/>
          </a:solidFill>
          <a:ln>
            <a:noFill/>
          </a:ln>
          <a:effectLst/>
        </p:spPr>
        <p:txBody>
          <a:bodyPr rtlCol="0" anchor="ctr" lIns="0" rIns="0" tIns="0" bIns="0" wrap="none"/>
          <a:lstStyle/>
          <a:p>
            <a:pPr rtl="1" algn="ctr"/>
            <a:r>
              <a:rPr sz="1300" lang="he-IL">
                <a:solidFill>
                  <a:srgbClr val="FFFFFF"/>
                </a:solidFill>
                <a:latin typeface="Varela Round"/>
                <a:cs typeface="Varela Round"/>
              </a:rPr>
              <a:t>8</a:t>
            </a:r>
          </a:p>
        </p:txBody>
      </p:sp>
      <p:pic>
        <p:nvPicPr>
          <p:cNvPr id="29" name="Ravit logo" descr="logo-24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86900" y="10058393"/>
            <a:ext cx="469899" cy="469899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8E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-907200" y="-1058400"/>
            <a:ext cx="2721600" cy="2721600"/>
          </a:xfrm>
          <a:prstGeom prst="ellipse">
            <a:avLst/>
          </a:prstGeom>
          <a:solidFill>
            <a:srgbClr val="D9F2E7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3" name="Oval 2"/>
          <p:cNvSpPr/>
          <p:nvPr/>
        </p:nvSpPr>
        <p:spPr>
          <a:xfrm>
            <a:off x="6274800" y="9253440"/>
            <a:ext cx="2268000" cy="2268000"/>
          </a:xfrm>
          <a:prstGeom prst="ellipse">
            <a:avLst/>
          </a:prstGeom>
          <a:solidFill>
            <a:srgbClr val="FDE6DA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4" name="4-Point Star 3"/>
          <p:cNvSpPr/>
          <p:nvPr/>
        </p:nvSpPr>
        <p:spPr>
          <a:xfrm>
            <a:off x="7212240" y="166320"/>
            <a:ext cx="166320" cy="166320"/>
          </a:xfrm>
          <a:prstGeom prst="star4">
            <a:avLst/>
          </a:prstGeom>
          <a:solidFill>
            <a:srgbClr val="FFC94D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5" name="4-Point Star 4"/>
          <p:cNvSpPr/>
          <p:nvPr/>
        </p:nvSpPr>
        <p:spPr>
          <a:xfrm>
            <a:off x="272160" y="9555840"/>
            <a:ext cx="151200" cy="151200"/>
          </a:xfrm>
          <a:prstGeom prst="star4">
            <a:avLst/>
          </a:prstGeom>
          <a:solidFill>
            <a:srgbClr val="FFC94D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6" name="4-Point Star 5"/>
          <p:cNvSpPr/>
          <p:nvPr/>
        </p:nvSpPr>
        <p:spPr>
          <a:xfrm>
            <a:off x="226800" y="3250800"/>
            <a:ext cx="105840" cy="105840"/>
          </a:xfrm>
          <a:prstGeom prst="star4">
            <a:avLst/>
          </a:prstGeom>
          <a:solidFill>
            <a:srgbClr val="FFC94D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7" name="Rounded Rectangle 6"/>
          <p:cNvSpPr/>
          <p:nvPr/>
        </p:nvSpPr>
        <p:spPr>
          <a:xfrm>
            <a:off x="4384800" y="438480"/>
            <a:ext cx="2721600" cy="347760"/>
          </a:xfrm>
          <a:prstGeom prst="roundRect">
            <a:avLst>
              <a:gd name="adj" fmla="val 50000"/>
            </a:avLst>
          </a:prstGeom>
          <a:solidFill>
            <a:srgbClr val="1F9E6E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8" name="TextBox 7"/>
          <p:cNvSpPr txBox="1"/>
          <p:nvPr/>
        </p:nvSpPr>
        <p:spPr>
          <a:xfrm>
            <a:off x="4384800" y="438480"/>
            <a:ext cx="2721600" cy="34776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ctr">
              <a:lnSpc>
                <a:spcPct val="112000"/>
              </a:lnSpc>
            </a:pPr>
            <a:r>
              <a:rPr sz="1500" b="0" lang="he-IL">
                <a:solidFill>
                  <a:srgbClr val="FFFFFF"/>
                </a:solidFill>
                <a:latin typeface="Varela Round"/>
                <a:cs typeface="Varela Round"/>
              </a:rPr>
              <a:t>כרטיס סיכום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3600" y="876960"/>
            <a:ext cx="6652800" cy="6804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00000"/>
              </a:lnSpc>
            </a:pPr>
            <a:r>
              <a:rPr sz="3400" b="0" lang="he-IL">
                <a:solidFill>
                  <a:srgbClr val="1C3A2E"/>
                </a:solidFill>
                <a:latin typeface="Secular One"/>
                <a:cs typeface="Secular One"/>
              </a:rPr>
              <a:t>"מה נשמע" בכיס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53600" y="1549800"/>
            <a:ext cx="6652800" cy="423360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26460">
            <a:solidFill>
              <a:srgbClr val="1F9E6E"/>
            </a:solidFill>
            <a:prstDash val="dash"/>
          </a:ln>
          <a:effectLst/>
        </p:spPr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453600" y="1292760"/>
            <a:ext cx="1512000" cy="226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l">
              <a:lnSpc>
                <a:spcPct val="112000"/>
              </a:lnSpc>
            </a:pPr>
            <a:r>
              <a:rPr sz="1150" b="0" lang="he-IL">
                <a:solidFill>
                  <a:srgbClr val="5E5B70"/>
                </a:solidFill>
                <a:latin typeface="Assistant Medium"/>
                <a:cs typeface="Assistant Medium"/>
              </a:rPr>
              <a:t>גזרו ושמרו ✂</a:t>
            </a:r>
          </a:p>
        </p:txBody>
      </p:sp>
      <p:sp>
        <p:nvSpPr>
          <p:cNvPr id="12" name="Oval 11"/>
          <p:cNvSpPr/>
          <p:nvPr/>
        </p:nvSpPr>
        <p:spPr>
          <a:xfrm>
            <a:off x="6305040" y="2119320"/>
            <a:ext cx="574560" cy="574560"/>
          </a:xfrm>
          <a:prstGeom prst="ellipse">
            <a:avLst/>
          </a:prstGeom>
          <a:solidFill>
            <a:srgbClr val="1F9E6E"/>
          </a:solidFill>
          <a:ln>
            <a:noFill/>
          </a:ln>
          <a:effectLst/>
        </p:spPr>
        <p:txBody>
          <a:bodyPr rtlCol="0" anchor="ctr" lIns="0" rIns="0" tIns="0" bIns="0" wrap="none"/>
          <a:lstStyle/>
          <a:p>
            <a:pPr rtl="1" algn="ctr"/>
            <a:r>
              <a:rPr sz="3000" lang="he-IL">
                <a:solidFill>
                  <a:srgbClr val="FFFFFF"/>
                </a:solidFill>
                <a:latin typeface="Secular One"/>
                <a:cs typeface="Secular One"/>
              </a:rPr>
              <a:t>1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56000" y="1776600"/>
            <a:ext cx="5095440" cy="12600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r">
              <a:lnSpc>
                <a:spcPct val="102000"/>
              </a:lnSpc>
            </a:pPr>
            <a:r>
              <a:rPr sz="2100" b="0" lang="he-IL">
                <a:solidFill>
                  <a:srgbClr val="1F9E6E"/>
                </a:solidFill>
                <a:latin typeface="Secular One"/>
                <a:cs typeface="Secular One"/>
              </a:rPr>
              <a:t>שיחות זוגיות  </a:t>
            </a:r>
            <a:r>
              <a:rPr sz="1600" b="0" lang="he-IL">
                <a:solidFill>
                  <a:srgbClr val="2B2A3A"/>
                </a:solidFill>
                <a:latin typeface="Assistant Medium"/>
                <a:cs typeface="Assistant Medium"/>
              </a:rPr>
              <a:t>שותף קבוע, מחוץ לשעות בית הספר</a:t>
            </a:r>
          </a:p>
        </p:txBody>
      </p:sp>
      <p:sp>
        <p:nvSpPr>
          <p:cNvPr id="14" name="Oval 13"/>
          <p:cNvSpPr/>
          <p:nvPr/>
        </p:nvSpPr>
        <p:spPr>
          <a:xfrm>
            <a:off x="6305040" y="3379320"/>
            <a:ext cx="574560" cy="574560"/>
          </a:xfrm>
          <a:prstGeom prst="ellipse">
            <a:avLst/>
          </a:prstGeom>
          <a:solidFill>
            <a:srgbClr val="3E7CC9"/>
          </a:solidFill>
          <a:ln>
            <a:noFill/>
          </a:ln>
          <a:effectLst/>
        </p:spPr>
        <p:txBody>
          <a:bodyPr rtlCol="0" anchor="ctr" lIns="0" rIns="0" tIns="0" bIns="0" wrap="none"/>
          <a:lstStyle/>
          <a:p>
            <a:pPr rtl="1" algn="ctr"/>
            <a:r>
              <a:rPr sz="3000" lang="he-IL">
                <a:solidFill>
                  <a:srgbClr val="FFFFFF"/>
                </a:solidFill>
                <a:latin typeface="Secular One"/>
                <a:cs typeface="Secular One"/>
              </a:rPr>
              <a:t>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56000" y="3036600"/>
            <a:ext cx="5095440" cy="12600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r">
              <a:lnSpc>
                <a:spcPct val="102000"/>
              </a:lnSpc>
            </a:pPr>
            <a:r>
              <a:rPr sz="2100" b="0" lang="he-IL">
                <a:solidFill>
                  <a:srgbClr val="3E7CC9"/>
                </a:solidFill>
                <a:latin typeface="Secular One"/>
                <a:cs typeface="Secular One"/>
              </a:rPr>
              <a:t>טלפון שבור  </a:t>
            </a:r>
            <a:r>
              <a:rPr sz="1600" b="0" lang="he-IL">
                <a:solidFill>
                  <a:srgbClr val="2B2A3A"/>
                </a:solidFill>
                <a:latin typeface="Assistant Medium"/>
                <a:cs typeface="Assistant Medium"/>
              </a:rPr>
              <a:t>יודעים ממי מקבלים ולמי מתקשרים</a:t>
            </a:r>
          </a:p>
        </p:txBody>
      </p:sp>
      <p:sp>
        <p:nvSpPr>
          <p:cNvPr id="16" name="Oval 15"/>
          <p:cNvSpPr/>
          <p:nvPr/>
        </p:nvSpPr>
        <p:spPr>
          <a:xfrm>
            <a:off x="6305040" y="4639320"/>
            <a:ext cx="574560" cy="574560"/>
          </a:xfrm>
          <a:prstGeom prst="ellipse">
            <a:avLst/>
          </a:prstGeom>
          <a:solidFill>
            <a:srgbClr val="F29E38"/>
          </a:solidFill>
          <a:ln>
            <a:noFill/>
          </a:ln>
          <a:effectLst/>
        </p:spPr>
        <p:txBody>
          <a:bodyPr rtlCol="0" anchor="ctr" lIns="0" rIns="0" tIns="0" bIns="0" wrap="none"/>
          <a:lstStyle/>
          <a:p>
            <a:pPr rtl="1" algn="ctr"/>
            <a:r>
              <a:rPr sz="3000" lang="he-IL">
                <a:solidFill>
                  <a:srgbClr val="FFFFFF"/>
                </a:solidFill>
                <a:latin typeface="Secular One"/>
                <a:cs typeface="Secular One"/>
              </a:rPr>
              <a:t>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56000" y="4296600"/>
            <a:ext cx="5095440" cy="12600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r">
              <a:lnSpc>
                <a:spcPct val="102000"/>
              </a:lnSpc>
            </a:pPr>
            <a:r>
              <a:rPr sz="2100" b="0" lang="he-IL">
                <a:solidFill>
                  <a:srgbClr val="F29E38"/>
                </a:solidFill>
                <a:latin typeface="Secular One"/>
                <a:cs typeface="Secular One"/>
              </a:rPr>
              <a:t>מעקב ודיווח  </a:t>
            </a:r>
            <a:r>
              <a:rPr sz="1600" b="0" lang="he-IL">
                <a:solidFill>
                  <a:srgbClr val="2B2A3A"/>
                </a:solidFill>
                <a:latin typeface="Assistant Medium"/>
                <a:cs typeface="Assistant Medium"/>
              </a:rPr>
              <a:t>עדכון קצר לרכז; מצוקה ‏←‏ היועצת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53600" y="5979960"/>
            <a:ext cx="6652800" cy="5292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ctr">
              <a:lnSpc>
                <a:spcPct val="112000"/>
              </a:lnSpc>
            </a:pPr>
            <a:r>
              <a:rPr sz="1600" b="0" lang="he-IL">
                <a:solidFill>
                  <a:srgbClr val="1F9E6E"/>
                </a:solidFill>
                <a:latin typeface="Secular One"/>
                <a:cs typeface="Secular One"/>
              </a:rPr>
              <a:t>זכרו: </a:t>
            </a:r>
            <a:r>
              <a:rPr sz="1600" b="0" lang="he-IL">
                <a:solidFill>
                  <a:srgbClr val="2B2A3A"/>
                </a:solidFill>
                <a:latin typeface="Assistant SemiBold"/>
                <a:cs typeface="Assistant SemiBold"/>
              </a:rPr>
              <a:t>מדברים על הרגש, מקשיבים ולא פותרים. משהו מדאיג? לא נשארים עם זה לבד.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453600" y="6630120"/>
            <a:ext cx="6652800" cy="1587600"/>
          </a:xfrm>
          <a:prstGeom prst="roundRect">
            <a:avLst>
              <a:gd name="adj" fmla="val 14000"/>
            </a:avLst>
          </a:prstGeom>
          <a:solidFill>
            <a:srgbClr val="1C3A2E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20" name="Heart 19"/>
          <p:cNvSpPr/>
          <p:nvPr/>
        </p:nvSpPr>
        <p:spPr>
          <a:xfrm>
            <a:off x="5533920" y="6811560"/>
            <a:ext cx="287280" cy="257040"/>
          </a:xfrm>
          <a:prstGeom prst="heart">
            <a:avLst/>
          </a:prstGeom>
          <a:solidFill>
            <a:srgbClr val="FFC94D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680400" y="6735960"/>
            <a:ext cx="6199200" cy="378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ctr">
              <a:lnSpc>
                <a:spcPct val="112000"/>
              </a:lnSpc>
            </a:pPr>
            <a:r>
              <a:rPr sz="2100" b="0" lang="he-IL">
                <a:solidFill>
                  <a:srgbClr val="FFFFFF"/>
                </a:solidFill>
                <a:latin typeface="Secular One"/>
                <a:cs typeface="Secular One"/>
              </a:rPr>
              <a:t>צריכים עזרה? לא נשארים לבד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80400" y="7159320"/>
            <a:ext cx="6199200" cy="101304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ctr">
              <a:lnSpc>
                <a:spcPct val="108000"/>
              </a:lnSpc>
              <a:spcAft>
                <a:spcPts val="400"/>
              </a:spcAft>
            </a:pPr>
            <a:r>
              <a:rPr sz="1700" b="0" lang="he-IL">
                <a:solidFill>
                  <a:srgbClr val="FFFFFF"/>
                </a:solidFill>
                <a:latin typeface="Assistant SemiBold"/>
                <a:cs typeface="Assistant SemiBold"/>
              </a:rPr>
              <a:t>פנו ליועצת, לנאמני החוסן המורים או לנאמני החוסן התלמידים</a:t>
            </a:r>
          </a:p>
          <a:p>
            <a:pPr rtl="1" algn="ctr">
              <a:lnSpc>
                <a:spcPct val="108000"/>
              </a:lnSpc>
            </a:pPr>
            <a:r>
              <a:rPr sz="1500" b="0" lang="he-IL">
                <a:solidFill>
                  <a:srgbClr val="E8E4F5"/>
                </a:solidFill>
                <a:latin typeface="Assistant Medium"/>
                <a:cs typeface="Assistant Medium"/>
              </a:rPr>
              <a:t>וגם למחנך/ת, להורים או לכל מבוגר שאתם סומכים עליו. לבקש עזרה זה סימן לחוזק.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53600" y="9933840"/>
            <a:ext cx="6652800" cy="226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ctr">
              <a:lnSpc>
                <a:spcPct val="112000"/>
              </a:lnSpc>
            </a:pPr>
            <a:r>
              <a:rPr sz="1050" b="0" lang="he-IL">
                <a:solidFill>
                  <a:srgbClr val="5E5B70"/>
                </a:solidFill>
                <a:latin typeface="Assistant Medium"/>
                <a:cs typeface="Assistant Medium"/>
              </a:rPr>
              <a:t>מקור המודל: על פי חוברת הכלים של תוכנית החוסן הבית-ספרית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53600" y="10160640"/>
            <a:ext cx="6652800" cy="25704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ctr">
              <a:lnSpc>
                <a:spcPct val="112000"/>
              </a:lnSpc>
            </a:pPr>
            <a:r>
              <a:rPr sz="1400" b="0" lang="he-IL">
                <a:solidFill>
                  <a:srgbClr val="1C3A2E"/>
                </a:solidFill>
                <a:latin typeface="Secular One"/>
                <a:cs typeface="Secular One"/>
              </a:rPr>
              <a:t>יצרה: רוית ראש בן ישי</a:t>
            </a:r>
          </a:p>
        </p:txBody>
      </p:sp>
      <p:pic>
        <p:nvPicPr>
          <p:cNvPr id="25" name="Ravit logo" descr="logo-24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86900" y="10058393"/>
            <a:ext cx="469899" cy="469899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חוברת חוסן: נוהל "מה נשמע"</dc:title>
  <dc:subject/>
  <dc:creator>רוית ראש בן ישי</dc:creator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